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45"/>
  </p:notesMasterIdLst>
  <p:sldIdLst>
    <p:sldId id="256" r:id="rId2"/>
    <p:sldId id="299" r:id="rId3"/>
    <p:sldId id="288" r:id="rId4"/>
    <p:sldId id="314" r:id="rId5"/>
    <p:sldId id="309" r:id="rId6"/>
    <p:sldId id="315" r:id="rId7"/>
    <p:sldId id="312" r:id="rId8"/>
    <p:sldId id="305" r:id="rId9"/>
    <p:sldId id="307" r:id="rId10"/>
    <p:sldId id="313" r:id="rId11"/>
    <p:sldId id="287" r:id="rId12"/>
    <p:sldId id="303" r:id="rId13"/>
    <p:sldId id="308" r:id="rId14"/>
    <p:sldId id="289" r:id="rId15"/>
    <p:sldId id="282" r:id="rId16"/>
    <p:sldId id="281" r:id="rId17"/>
    <p:sldId id="290" r:id="rId18"/>
    <p:sldId id="266" r:id="rId19"/>
    <p:sldId id="276" r:id="rId20"/>
    <p:sldId id="277" r:id="rId21"/>
    <p:sldId id="310" r:id="rId22"/>
    <p:sldId id="279" r:id="rId23"/>
    <p:sldId id="284" r:id="rId24"/>
    <p:sldId id="302" r:id="rId25"/>
    <p:sldId id="286" r:id="rId26"/>
    <p:sldId id="285" r:id="rId27"/>
    <p:sldId id="291" r:id="rId28"/>
    <p:sldId id="272" r:id="rId29"/>
    <p:sldId id="292" r:id="rId30"/>
    <p:sldId id="293" r:id="rId31"/>
    <p:sldId id="294" r:id="rId32"/>
    <p:sldId id="297" r:id="rId33"/>
    <p:sldId id="295" r:id="rId34"/>
    <p:sldId id="298" r:id="rId35"/>
    <p:sldId id="261" r:id="rId36"/>
    <p:sldId id="260" r:id="rId37"/>
    <p:sldId id="280" r:id="rId38"/>
    <p:sldId id="268" r:id="rId39"/>
    <p:sldId id="270" r:id="rId40"/>
    <p:sldId id="267" r:id="rId41"/>
    <p:sldId id="306" r:id="rId42"/>
    <p:sldId id="296" r:id="rId43"/>
    <p:sldId id="301"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4" d="100"/>
          <a:sy n="9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E4645C-375C-804D-A4BB-EE5D88810EA6}" type="datetimeFigureOut">
              <a:rPr lang="en-US" smtClean="0"/>
              <a:t>10/15/18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D974B0-2896-B241-A7A0-7EC0F6C5D381}" type="slidenum">
              <a:rPr lang="en-US" smtClean="0"/>
              <a:t>‹#›</a:t>
            </a:fld>
            <a:endParaRPr lang="en-US"/>
          </a:p>
        </p:txBody>
      </p:sp>
    </p:spTree>
    <p:extLst>
      <p:ext uri="{BB962C8B-B14F-4D97-AF65-F5344CB8AC3E}">
        <p14:creationId xmlns:p14="http://schemas.microsoft.com/office/powerpoint/2010/main" val="3677666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The total volume of international virtual water flows related to trade in agricultural and industrial products was 2,320 Gm3/y (68% green, 13% blue, 19% gray)</a:t>
            </a:r>
            <a:r>
              <a:rPr lang="en-US" sz="1200" dirty="0" smtClean="0"/>
              <a:t>. The WF of the global average consumer was 1,385 m3/y. The average consumer in the United States has a WF of 2,842 m3/y, whereas the average citizens in China and India have WFs of 1,071 and 1,089 m3/y, respectively. </a:t>
            </a:r>
          </a:p>
          <a:p>
            <a:endParaRPr lang="en-US" dirty="0"/>
          </a:p>
        </p:txBody>
      </p:sp>
      <p:sp>
        <p:nvSpPr>
          <p:cNvPr id="4" name="Slide Number Placeholder 3"/>
          <p:cNvSpPr>
            <a:spLocks noGrp="1"/>
          </p:cNvSpPr>
          <p:nvPr>
            <p:ph type="sldNum" sz="quarter" idx="10"/>
          </p:nvPr>
        </p:nvSpPr>
        <p:spPr/>
        <p:txBody>
          <a:bodyPr/>
          <a:lstStyle/>
          <a:p>
            <a:fld id="{8CD974B0-2896-B241-A7A0-7EC0F6C5D381}" type="slidenum">
              <a:rPr lang="en-US" smtClean="0"/>
              <a:t>5</a:t>
            </a:fld>
            <a:endParaRPr lang="en-US"/>
          </a:p>
        </p:txBody>
      </p:sp>
    </p:spTree>
    <p:extLst>
      <p:ext uri="{BB962C8B-B14F-4D97-AF65-F5344CB8AC3E}">
        <p14:creationId xmlns:p14="http://schemas.microsoft.com/office/powerpoint/2010/main" val="109297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974B0-2896-B241-A7A0-7EC0F6C5D381}" type="slidenum">
              <a:rPr lang="en-US" smtClean="0"/>
              <a:t>6</a:t>
            </a:fld>
            <a:endParaRPr lang="en-US"/>
          </a:p>
        </p:txBody>
      </p:sp>
    </p:spTree>
    <p:extLst>
      <p:ext uri="{BB962C8B-B14F-4D97-AF65-F5344CB8AC3E}">
        <p14:creationId xmlns:p14="http://schemas.microsoft.com/office/powerpoint/2010/main" val="263516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Virtual water balance per country and direction of gross virtual water flows related to trade in agricultural and industrial products over the period 1996–2005. Only the biggest gross flows (&gt; 15 Gm3/y) are shown.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water.usgs.gov</a:t>
            </a:r>
            <a:r>
              <a:rPr lang="en-US" dirty="0" smtClean="0"/>
              <a:t>/</a:t>
            </a:r>
            <a:r>
              <a:rPr lang="en-US" dirty="0" err="1" smtClean="0"/>
              <a:t>edu</a:t>
            </a:r>
            <a:r>
              <a:rPr lang="en-US" dirty="0" smtClean="0"/>
              <a:t>/gallery/global-water-</a:t>
            </a:r>
            <a:r>
              <a:rPr lang="en-US" dirty="0" err="1" smtClean="0"/>
              <a:t>volume.html</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8000"/>
                </a:solidFill>
              </a:rPr>
              <a:t>25% of water wasted is associated with food discarded</a:t>
            </a:r>
            <a:br>
              <a:rPr lang="en-US" sz="1200" dirty="0" smtClean="0">
                <a:solidFill>
                  <a:srgbClr val="008000"/>
                </a:solidFill>
              </a:rPr>
            </a:br>
            <a:endParaRPr lang="en-US" sz="1200" dirty="0" smtClean="0">
              <a:solidFill>
                <a:srgbClr val="008000"/>
              </a:solidFill>
            </a:endParaRPr>
          </a:p>
          <a:p>
            <a:endParaRPr lang="en-US" dirty="0"/>
          </a:p>
        </p:txBody>
      </p:sp>
      <p:sp>
        <p:nvSpPr>
          <p:cNvPr id="4" name="Slide Number Placeholder 3"/>
          <p:cNvSpPr>
            <a:spLocks noGrp="1"/>
          </p:cNvSpPr>
          <p:nvPr>
            <p:ph type="sldNum" sz="quarter" idx="10"/>
          </p:nvPr>
        </p:nvSpPr>
        <p:spPr/>
        <p:txBody>
          <a:bodyPr/>
          <a:lstStyle/>
          <a:p>
            <a:fld id="{8CD974B0-2896-B241-A7A0-7EC0F6C5D381}" type="slidenum">
              <a:rPr lang="en-US" smtClean="0"/>
              <a:t>8</a:t>
            </a:fld>
            <a:endParaRPr lang="en-US"/>
          </a:p>
        </p:txBody>
      </p:sp>
    </p:spTree>
    <p:extLst>
      <p:ext uri="{BB962C8B-B14F-4D97-AF65-F5344CB8AC3E}">
        <p14:creationId xmlns:p14="http://schemas.microsoft.com/office/powerpoint/2010/main" val="2601125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libraryguides.law.pace.edu</a:t>
            </a:r>
            <a:r>
              <a:rPr lang="en-US" dirty="0" smtClean="0"/>
              <a:t>/</a:t>
            </a:r>
            <a:r>
              <a:rPr lang="en-US" dirty="0" err="1" smtClean="0"/>
              <a:t>c.php?g</a:t>
            </a:r>
            <a:r>
              <a:rPr lang="en-US" smtClean="0"/>
              <a:t>=319403&amp;p=6095188</a:t>
            </a:r>
            <a:endParaRPr lang="en-US"/>
          </a:p>
        </p:txBody>
      </p:sp>
    </p:spTree>
    <p:extLst>
      <p:ext uri="{BB962C8B-B14F-4D97-AF65-F5344CB8AC3E}">
        <p14:creationId xmlns:p14="http://schemas.microsoft.com/office/powerpoint/2010/main" val="2810979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8A31F-D1C2-5A46-B16B-FC24FC811EBB}" type="slidenum">
              <a:rPr lang="en-US" smtClean="0"/>
              <a:t>36</a:t>
            </a:fld>
            <a:endParaRPr lang="en-US"/>
          </a:p>
        </p:txBody>
      </p:sp>
    </p:spTree>
    <p:extLst>
      <p:ext uri="{BB962C8B-B14F-4D97-AF65-F5344CB8AC3E}">
        <p14:creationId xmlns:p14="http://schemas.microsoft.com/office/powerpoint/2010/main" val="2154997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974B0-2896-B241-A7A0-7EC0F6C5D381}" type="slidenum">
              <a:rPr lang="en-US" smtClean="0"/>
              <a:t>39</a:t>
            </a:fld>
            <a:endParaRPr lang="en-US"/>
          </a:p>
        </p:txBody>
      </p:sp>
    </p:spTree>
    <p:extLst>
      <p:ext uri="{BB962C8B-B14F-4D97-AF65-F5344CB8AC3E}">
        <p14:creationId xmlns:p14="http://schemas.microsoft.com/office/powerpoint/2010/main" val="82550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10/15/18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736316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066280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968671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661586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3F878-F5E8-489B-AC8A-64F2A7E22C28}" type="datetimeFigureOut">
              <a:rPr lang="en-US" smtClean="0"/>
              <a:pPr/>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308447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C3F878-F5E8-489B-AC8A-64F2A7E22C28}" type="datetimeFigureOut">
              <a:rPr lang="en-US" smtClean="0"/>
              <a:pPr/>
              <a:t>10/15/18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4103680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C3F878-F5E8-489B-AC8A-64F2A7E22C28}" type="datetimeFigureOut">
              <a:rPr lang="en-US" smtClean="0"/>
              <a:pPr/>
              <a:t>10/15/18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825711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C3F878-F5E8-489B-AC8A-64F2A7E22C28}" type="datetimeFigureOut">
              <a:rPr lang="en-US" smtClean="0"/>
              <a:pPr/>
              <a:t>10/15/18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4270928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10/15/18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809418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10/15/18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836778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10/15/18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2120470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3F878-F5E8-489B-AC8A-64F2A7E22C28}" type="datetimeFigureOut">
              <a:rPr lang="en-US" smtClean="0"/>
              <a:pPr/>
              <a:t>10/15/18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1FC063-5EA9-49AF-AFAF-D68C9E82B23B}" type="slidenum">
              <a:rPr lang="en-US" smtClean="0"/>
              <a:pPr/>
              <a:t>‹#›</a:t>
            </a:fld>
            <a:endParaRPr lang="en-US" dirty="0"/>
          </a:p>
        </p:txBody>
      </p:sp>
    </p:spTree>
    <p:extLst>
      <p:ext uri="{BB962C8B-B14F-4D97-AF65-F5344CB8AC3E}">
        <p14:creationId xmlns:p14="http://schemas.microsoft.com/office/powerpoint/2010/main" val="220952759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s://f05lt1jvsl61nlcd3hu2s61a-wpengine.netdna-ssl.com/wp-content/uploads/2018/10/knowthenexus_final_051513.pdf" TargetMode="External"/><Relationship Id="rId5" Type="http://schemas.openxmlformats.org/officeDocument/2006/relationships/hyperlink" Target="http://www.pnas.org/content/109/9/3232" TargetMode="External"/><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igitalrepository.unm.edu/nrj/vol54/iss2/4/"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Interstate_compact" TargetMode="External"/><Relationship Id="rId4" Type="http://schemas.openxmlformats.org/officeDocument/2006/relationships/hyperlink" Target="https://en.wikipedia.org/wiki/United_States" TargetMode="External"/><Relationship Id="rId5" Type="http://schemas.openxmlformats.org/officeDocument/2006/relationships/hyperlink" Target="https://en.wikipedia.org/wiki/Colorado" TargetMode="External"/><Relationship Id="rId6" Type="http://schemas.openxmlformats.org/officeDocument/2006/relationships/hyperlink" Target="https://en.wikipedia.org/wiki/New_Mexico" TargetMode="External"/><Relationship Id="rId7" Type="http://schemas.openxmlformats.org/officeDocument/2006/relationships/hyperlink" Target="https://en.wikipedia.org/wiki/United_States_Congress" TargetMode="External"/><Relationship Id="rId8" Type="http://schemas.openxmlformats.org/officeDocument/2006/relationships/hyperlink" Target="https://en.wikipedia.org/wiki/Rio_Grande" TargetMode="External"/><Relationship Id="rId9" Type="http://schemas.openxmlformats.org/officeDocument/2006/relationships/hyperlink" Target="https://en.wikipedia.org/wiki/Supreme_Court_of_the_United_States" TargetMode="External"/><Relationship Id="rId10" Type="http://schemas.openxmlformats.org/officeDocument/2006/relationships/hyperlink" Target="http://www.ose.state.nm.us/Compacts/RioGrande/Tables/RGCompact_Co_Deliveries_2008.pdf" TargetMode="External"/><Relationship Id="rId11" Type="http://schemas.openxmlformats.org/officeDocument/2006/relationships/hyperlink" Target="http://www.ose.state.nm.us/Compacts/RioGrande/RGCC%20Reports/RGCC%202017.pdf" TargetMode="External"/><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acinst.org/press_center/press_releases/peak_water_pnas.pdf" TargetMode="Externa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las-cruces.org/en/departments/utilities/water"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afety.nmsu.edu/environmental/drinking-water-information/" TargetMode="External"/><Relationship Id="rId3" Type="http://schemas.openxmlformats.org/officeDocument/2006/relationships/hyperlink" Target="https://fnsnews.nmsu.edu/time-to-reconsider-rio-grande-managemen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hcn.org/issues/45.17/new-mexicos-groundwater-protections-may-take-a-hi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hyperlink" Target="https://semspub.epa.gov/work/06/193851.pdf"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hyperlink" Target="http://english.ahram.org.eg/NewsContent/3/12/216720/Business/Economy/Egypt-investigating-bottled-water-brands-after-sam.aspx" TargetMode="External"/><Relationship Id="rId4" Type="http://schemas.openxmlformats.org/officeDocument/2006/relationships/hyperlink" Target="https://www.businessinsider.com/bottled-water-from-aquafina-nestle-dasani-contains-microplastics-2018-3" TargetMode="External"/><Relationship Id="rId5" Type="http://schemas.openxmlformats.org/officeDocument/2006/relationships/hyperlink" Target="https://abcnews.go.com/Business/aquafina-source-tap-water/story?id=3428260" TargetMode="External"/><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hyperlink" Target="https://www.commondreams.org/dasani-nothing-but-tap-water" TargetMode="External"/><Relationship Id="rId4" Type="http://schemas.openxmlformats.org/officeDocument/2006/relationships/hyperlink" Target="https://www.theguardian.com/global-development/2013/jul/06/water-supplies-shrinking-threat-to-food" TargetMode="External"/><Relationship Id="rId1" Type="http://schemas.openxmlformats.org/officeDocument/2006/relationships/slideLayout" Target="../slideLayouts/slideLayout2.xml"/><Relationship Id="rId2" Type="http://schemas.openxmlformats.org/officeDocument/2006/relationships/hyperlink" Target="http://podacademy.org/podcasts/ecofeminis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ngwa.confex.com/ngwa/swpolicy2018/webprogram/Paper11987.html"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fnsnews.nmsu.edu/border-wells-drying-u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hyperlink" Target="https://d3el53au0d7w62.cloudfront.net/wp-content/uploads/2017/07/04/overall-aquifer.pn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time_continue=264&amp;v=0MXP2E09dJQ" TargetMode="External"/><Relationship Id="rId4" Type="http://schemas.openxmlformats.org/officeDocument/2006/relationships/hyperlink" Target="http://rethinkingprosperity.org/solutions-degrowth/" TargetMode="External"/><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hyperlink" Target="https://davidboje.com/quantum" TargetMode="External"/><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hyperlink" Target="http://www.truestorytelling.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s://pubs.usgs.gov/ha/ha730/ch_c/jpeg/C062.jpeg"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https://www.watercalculator.org/wfc2/" TargetMode="External"/><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6092"/>
            <a:ext cx="8015694" cy="1208569"/>
          </a:xfrm>
        </p:spPr>
        <p:txBody>
          <a:bodyPr>
            <a:noAutofit/>
          </a:bodyPr>
          <a:lstStyle/>
          <a:p>
            <a:r>
              <a:rPr lang="en-US" sz="5400" b="1" dirty="0" smtClean="0">
                <a:solidFill>
                  <a:srgbClr val="008000"/>
                </a:solidFill>
              </a:rPr>
              <a:t>True Storytelling of Peak Water in New Mexico</a:t>
            </a:r>
            <a:endParaRPr lang="en-US" sz="5400" b="1" dirty="0">
              <a:solidFill>
                <a:srgbClr val="008000"/>
              </a:solidFill>
            </a:endParaRPr>
          </a:p>
        </p:txBody>
      </p:sp>
      <p:sp>
        <p:nvSpPr>
          <p:cNvPr id="3" name="Subtitle 2"/>
          <p:cNvSpPr>
            <a:spLocks noGrp="1"/>
          </p:cNvSpPr>
          <p:nvPr>
            <p:ph type="subTitle" idx="1"/>
          </p:nvPr>
        </p:nvSpPr>
        <p:spPr>
          <a:xfrm>
            <a:off x="4377770" y="3242394"/>
            <a:ext cx="4323724" cy="3615606"/>
          </a:xfrm>
        </p:spPr>
        <p:txBody>
          <a:bodyPr/>
          <a:lstStyle/>
          <a:p>
            <a:r>
              <a:rPr lang="en-US" dirty="0" smtClean="0"/>
              <a:t>David M. Boje </a:t>
            </a:r>
          </a:p>
          <a:p>
            <a:r>
              <a:rPr lang="en-US" dirty="0" smtClean="0"/>
              <a:t>October 10 2018</a:t>
            </a:r>
            <a:endParaRPr lang="en-US" dirty="0"/>
          </a:p>
        </p:txBody>
      </p:sp>
      <p:pic>
        <p:nvPicPr>
          <p:cNvPr id="4" name="Picture 3"/>
          <p:cNvPicPr>
            <a:picLocks noChangeAspect="1"/>
          </p:cNvPicPr>
          <p:nvPr/>
        </p:nvPicPr>
        <p:blipFill>
          <a:blip r:embed="rId2"/>
          <a:stretch>
            <a:fillRect/>
          </a:stretch>
        </p:blipFill>
        <p:spPr>
          <a:xfrm>
            <a:off x="122899" y="1496362"/>
            <a:ext cx="4428814" cy="5361638"/>
          </a:xfrm>
          <a:prstGeom prst="rect">
            <a:avLst/>
          </a:prstGeom>
        </p:spPr>
      </p:pic>
    </p:spTree>
    <p:extLst>
      <p:ext uri="{BB962C8B-B14F-4D97-AF65-F5344CB8AC3E}">
        <p14:creationId xmlns:p14="http://schemas.microsoft.com/office/powerpoint/2010/main" val="59954316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42654" y="0"/>
            <a:ext cx="4901346" cy="5882232"/>
          </a:xfrm>
          <a:prstGeom prst="rect">
            <a:avLst/>
          </a:prstGeom>
        </p:spPr>
      </p:pic>
      <p:sp>
        <p:nvSpPr>
          <p:cNvPr id="3" name="Rectangle 2"/>
          <p:cNvSpPr/>
          <p:nvPr/>
        </p:nvSpPr>
        <p:spPr>
          <a:xfrm>
            <a:off x="0" y="213627"/>
            <a:ext cx="4242654" cy="1200329"/>
          </a:xfrm>
          <a:prstGeom prst="rect">
            <a:avLst/>
          </a:prstGeom>
        </p:spPr>
        <p:txBody>
          <a:bodyPr wrap="square">
            <a:spAutoFit/>
          </a:bodyPr>
          <a:lstStyle/>
          <a:p>
            <a:r>
              <a:rPr lang="en-US" dirty="0"/>
              <a:t>It takes 4.5 million gallons of Water to drill and fracture a typical deep shale gas Well (</a:t>
            </a:r>
            <a:r>
              <a:rPr lang="en-US" dirty="0">
                <a:hlinkClick r:id="rId4"/>
              </a:rPr>
              <a:t>source</a:t>
            </a:r>
            <a:r>
              <a:rPr lang="en-US" dirty="0" smtClean="0"/>
              <a:t>); other sources say it takes 300 million gallons for each well fracking</a:t>
            </a:r>
            <a:endParaRPr lang="en-US" dirty="0"/>
          </a:p>
        </p:txBody>
      </p:sp>
      <p:sp>
        <p:nvSpPr>
          <p:cNvPr id="4" name="Rectangle 3"/>
          <p:cNvSpPr/>
          <p:nvPr/>
        </p:nvSpPr>
        <p:spPr>
          <a:xfrm>
            <a:off x="5136955" y="5877883"/>
            <a:ext cx="3547160" cy="923330"/>
          </a:xfrm>
          <a:prstGeom prst="rect">
            <a:avLst/>
          </a:prstGeom>
        </p:spPr>
        <p:txBody>
          <a:bodyPr wrap="square">
            <a:spAutoFit/>
          </a:bodyPr>
          <a:lstStyle/>
          <a:p>
            <a:r>
              <a:rPr lang="en-US" dirty="0">
                <a:solidFill>
                  <a:srgbClr val="008000"/>
                </a:solidFill>
                <a:hlinkClick r:id="rId5"/>
              </a:rPr>
              <a:t>The water footprint of humanity</a:t>
            </a:r>
            <a:r>
              <a:rPr lang="en-US" dirty="0">
                <a:solidFill>
                  <a:srgbClr val="008000"/>
                </a:solidFill>
              </a:rPr>
              <a:t/>
            </a:r>
            <a:br>
              <a:rPr lang="en-US" dirty="0">
                <a:solidFill>
                  <a:srgbClr val="008000"/>
                </a:solidFill>
              </a:rPr>
            </a:br>
            <a:r>
              <a:rPr lang="en-US" dirty="0" err="1">
                <a:solidFill>
                  <a:srgbClr val="008000"/>
                </a:solidFill>
              </a:rPr>
              <a:t>Arjen</a:t>
            </a:r>
            <a:r>
              <a:rPr lang="en-US" dirty="0">
                <a:solidFill>
                  <a:srgbClr val="008000"/>
                </a:solidFill>
              </a:rPr>
              <a:t> Y. Hoekstra and Mesfin M. </a:t>
            </a:r>
            <a:r>
              <a:rPr lang="en-US" dirty="0" smtClean="0">
                <a:solidFill>
                  <a:srgbClr val="008000"/>
                </a:solidFill>
              </a:rPr>
              <a:t>Mekonnen</a:t>
            </a:r>
            <a:endParaRPr lang="en-US" dirty="0"/>
          </a:p>
        </p:txBody>
      </p:sp>
      <p:sp>
        <p:nvSpPr>
          <p:cNvPr id="6" name="Rectangle 5"/>
          <p:cNvSpPr/>
          <p:nvPr/>
        </p:nvSpPr>
        <p:spPr>
          <a:xfrm>
            <a:off x="0" y="1413956"/>
            <a:ext cx="4242654" cy="2308324"/>
          </a:xfrm>
          <a:prstGeom prst="rect">
            <a:avLst/>
          </a:prstGeom>
        </p:spPr>
        <p:txBody>
          <a:bodyPr wrap="square">
            <a:spAutoFit/>
          </a:bodyPr>
          <a:lstStyle/>
          <a:p>
            <a:r>
              <a:rPr lang="en-US" dirty="0"/>
              <a:t>As of March 2, 2017, there were </a:t>
            </a:r>
            <a:r>
              <a:rPr lang="en-US" b="1" dirty="0"/>
              <a:t>29,996</a:t>
            </a:r>
            <a:r>
              <a:rPr lang="en-US" dirty="0"/>
              <a:t> approved oil wells and </a:t>
            </a:r>
            <a:r>
              <a:rPr lang="en-US" b="1" dirty="0"/>
              <a:t>27,780</a:t>
            </a:r>
            <a:r>
              <a:rPr lang="en-US" dirty="0"/>
              <a:t> approved natural gas wells in New Mexico. As of this date, however, the state did not track the number of wells that were hydraulically fractured. The map below shows the location of oil and gas production in the state.</a:t>
            </a:r>
          </a:p>
        </p:txBody>
      </p:sp>
      <p:sp>
        <p:nvSpPr>
          <p:cNvPr id="7" name="Rectangle 6"/>
          <p:cNvSpPr/>
          <p:nvPr/>
        </p:nvSpPr>
        <p:spPr>
          <a:xfrm>
            <a:off x="0" y="3661892"/>
            <a:ext cx="4242654" cy="3139321"/>
          </a:xfrm>
          <a:prstGeom prst="rect">
            <a:avLst/>
          </a:prstGeom>
        </p:spPr>
        <p:txBody>
          <a:bodyPr wrap="square">
            <a:spAutoFit/>
          </a:bodyPr>
          <a:lstStyle/>
          <a:p>
            <a:r>
              <a:rPr lang="en-US" dirty="0"/>
              <a:t>Steve Pearce, Republican, is running for governor against Lujan Grisham, Democrat. They differ on their approach to Fracking. Pearce says his opponents approach to fracking will drive fracking into Texas and rob the education budget of millions. Grisham says she does not advocate increasing the fracking footprint, and adds “the notion that oil and gas can’t survive when you also do renewable is false… In fact, it’s ludicrous.”</a:t>
            </a:r>
          </a:p>
        </p:txBody>
      </p:sp>
    </p:spTree>
    <p:extLst>
      <p:ext uri="{BB962C8B-B14F-4D97-AF65-F5344CB8AC3E}">
        <p14:creationId xmlns:p14="http://schemas.microsoft.com/office/powerpoint/2010/main" val="1683624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896" y="103378"/>
            <a:ext cx="9011104" cy="664570"/>
          </a:xfrm>
        </p:spPr>
        <p:txBody>
          <a:bodyPr>
            <a:noAutofit/>
          </a:bodyPr>
          <a:lstStyle/>
          <a:p>
            <a:r>
              <a:rPr lang="en-US" sz="2800" b="1" dirty="0">
                <a:solidFill>
                  <a:srgbClr val="008000"/>
                </a:solidFill>
              </a:rPr>
              <a:t>2</a:t>
            </a:r>
            <a:r>
              <a:rPr lang="en-US" sz="2800" b="1" baseline="30000" dirty="0">
                <a:solidFill>
                  <a:srgbClr val="008000"/>
                </a:solidFill>
              </a:rPr>
              <a:t>nd</a:t>
            </a:r>
            <a:r>
              <a:rPr lang="en-US" sz="2800" b="1" dirty="0">
                <a:solidFill>
                  <a:srgbClr val="008000"/>
                </a:solidFill>
              </a:rPr>
              <a:t> True Storytelling Principles: True storytelling makes spaces respecting the stories already there</a:t>
            </a:r>
          </a:p>
        </p:txBody>
      </p:sp>
      <p:sp>
        <p:nvSpPr>
          <p:cNvPr id="3" name="Content Placeholder 2"/>
          <p:cNvSpPr>
            <a:spLocks noGrp="1"/>
          </p:cNvSpPr>
          <p:nvPr>
            <p:ph idx="1"/>
          </p:nvPr>
        </p:nvSpPr>
        <p:spPr>
          <a:xfrm>
            <a:off x="0" y="900862"/>
            <a:ext cx="9144000" cy="2598738"/>
          </a:xfrm>
        </p:spPr>
        <p:txBody>
          <a:bodyPr>
            <a:normAutofit fontScale="55000" lnSpcReduction="20000"/>
          </a:bodyPr>
          <a:lstStyle/>
          <a:p>
            <a:r>
              <a:rPr lang="en-US" sz="3600" dirty="0" smtClean="0"/>
              <a:t>Dr. Masaru Emote water experiments; Water is life vibratory frequency</a:t>
            </a:r>
          </a:p>
          <a:p>
            <a:r>
              <a:rPr lang="en-US" sz="3600" dirty="0" smtClean="0"/>
              <a:t>If we speak love to water, it has beautiful crystal structuring</a:t>
            </a:r>
          </a:p>
          <a:p>
            <a:r>
              <a:rPr lang="en-US" sz="3300" dirty="0" smtClean="0"/>
              <a:t>If we speak hate to water, it has some chaotic patterns</a:t>
            </a:r>
          </a:p>
          <a:p>
            <a:r>
              <a:rPr lang="en-US" sz="3600" dirty="0" smtClean="0"/>
              <a:t>Rice Consciousness experiment and what is said to it</a:t>
            </a:r>
          </a:p>
          <a:p>
            <a:r>
              <a:rPr lang="en-US" sz="3800" b="1" dirty="0" smtClean="0">
                <a:solidFill>
                  <a:srgbClr val="008000"/>
                </a:solidFill>
              </a:rPr>
              <a:t>Boje’s story of Nahdion not drinking water and spirit of life of  shamanic healing</a:t>
            </a:r>
          </a:p>
          <a:p>
            <a:r>
              <a:rPr lang="en-US" sz="3800" dirty="0"/>
              <a:t>What are the story spaces already here and now</a:t>
            </a:r>
            <a:r>
              <a:rPr lang="en-US" sz="3800" dirty="0" smtClean="0"/>
              <a:t>? </a:t>
            </a:r>
            <a:r>
              <a:rPr lang="en-US" sz="3800" dirty="0" err="1" smtClean="0"/>
              <a:t>E.g</a:t>
            </a:r>
            <a:r>
              <a:rPr lang="en-US" sz="3800" dirty="0" smtClean="0"/>
              <a:t> </a:t>
            </a:r>
            <a:r>
              <a:rPr lang="en-US" sz="3800" b="1" dirty="0" smtClean="0">
                <a:solidFill>
                  <a:srgbClr val="008000"/>
                </a:solidFill>
              </a:rPr>
              <a:t>Mora County declares Water natural rights against </a:t>
            </a:r>
            <a:r>
              <a:rPr lang="en-US" b="1" dirty="0" smtClean="0">
                <a:solidFill>
                  <a:srgbClr val="008000"/>
                </a:solidFill>
              </a:rPr>
              <a:t>oil &amp; gas extraction &amp; against fracking</a:t>
            </a:r>
            <a:endParaRPr lang="en-US" dirty="0"/>
          </a:p>
        </p:txBody>
      </p:sp>
      <p:pic>
        <p:nvPicPr>
          <p:cNvPr id="4" name="Picture 3"/>
          <p:cNvPicPr>
            <a:picLocks noChangeAspect="1"/>
          </p:cNvPicPr>
          <p:nvPr/>
        </p:nvPicPr>
        <p:blipFill>
          <a:blip r:embed="rId2"/>
          <a:stretch>
            <a:fillRect/>
          </a:stretch>
        </p:blipFill>
        <p:spPr>
          <a:xfrm>
            <a:off x="0" y="3499600"/>
            <a:ext cx="4944409" cy="3358400"/>
          </a:xfrm>
          <a:prstGeom prst="rect">
            <a:avLst/>
          </a:prstGeom>
        </p:spPr>
      </p:pic>
      <p:pic>
        <p:nvPicPr>
          <p:cNvPr id="5" name="Picture 4"/>
          <p:cNvPicPr>
            <a:picLocks noChangeAspect="1"/>
          </p:cNvPicPr>
          <p:nvPr/>
        </p:nvPicPr>
        <p:blipFill>
          <a:blip r:embed="rId3"/>
          <a:stretch>
            <a:fillRect/>
          </a:stretch>
        </p:blipFill>
        <p:spPr>
          <a:xfrm>
            <a:off x="4666134" y="3499600"/>
            <a:ext cx="4477865" cy="3358399"/>
          </a:xfrm>
          <a:prstGeom prst="rect">
            <a:avLst/>
          </a:prstGeom>
        </p:spPr>
      </p:pic>
    </p:spTree>
    <p:extLst>
      <p:ext uri="{BB962C8B-B14F-4D97-AF65-F5344CB8AC3E}">
        <p14:creationId xmlns:p14="http://schemas.microsoft.com/office/powerpoint/2010/main" val="10001451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True Storytelling of Mora County</a:t>
            </a:r>
            <a:endParaRPr lang="en-US" dirty="0"/>
          </a:p>
        </p:txBody>
      </p:sp>
      <p:sp>
        <p:nvSpPr>
          <p:cNvPr id="3" name="Content Placeholder 2"/>
          <p:cNvSpPr>
            <a:spLocks noGrp="1"/>
          </p:cNvSpPr>
          <p:nvPr>
            <p:ph idx="1"/>
          </p:nvPr>
        </p:nvSpPr>
        <p:spPr/>
        <p:txBody>
          <a:bodyPr/>
          <a:lstStyle/>
          <a:p>
            <a:pPr marL="0" indent="0">
              <a:buNone/>
            </a:pPr>
            <a:r>
              <a:rPr lang="en-US" dirty="0" smtClean="0"/>
              <a:t>Like New Zealand, Mora has granted water &amp; natural resources “inalienable and fundamental rights to exist and flourish</a:t>
            </a:r>
            <a:r>
              <a:rPr lang="mr-IN" dirty="0" smtClean="0"/>
              <a:t>…</a:t>
            </a:r>
            <a:r>
              <a:rPr lang="en-US" dirty="0" smtClean="0"/>
              <a:t> against oil and gas extraction” &amp; fracking </a:t>
            </a:r>
            <a:r>
              <a:rPr lang="en-US" dirty="0" smtClean="0">
                <a:sym typeface="Wingdings"/>
              </a:rPr>
              <a:t></a:t>
            </a:r>
            <a:r>
              <a:rPr lang="en-US" dirty="0" smtClean="0"/>
              <a:t> due to negative externalities (pollution of water, air, noise (truck traffic), &amp; light pollution). </a:t>
            </a:r>
            <a:r>
              <a:rPr lang="en-US" dirty="0">
                <a:hlinkClick r:id="rId2"/>
              </a:rPr>
              <a:t>https://digitalrepository.unm.edu/nrj/vol54/iss2/4/ </a:t>
            </a:r>
            <a:endParaRPr lang="en-US" dirty="0"/>
          </a:p>
        </p:txBody>
      </p:sp>
    </p:spTree>
    <p:extLst>
      <p:ext uri="{BB962C8B-B14F-4D97-AF65-F5344CB8AC3E}">
        <p14:creationId xmlns:p14="http://schemas.microsoft.com/office/powerpoint/2010/main" val="24960809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1189"/>
            <a:ext cx="4667693" cy="6858000"/>
          </a:xfrm>
          <a:prstGeom prst="rect">
            <a:avLst/>
          </a:prstGeom>
        </p:spPr>
      </p:pic>
      <p:sp>
        <p:nvSpPr>
          <p:cNvPr id="2" name="Title 1"/>
          <p:cNvSpPr>
            <a:spLocks noGrp="1"/>
          </p:cNvSpPr>
          <p:nvPr>
            <p:ph type="title"/>
          </p:nvPr>
        </p:nvSpPr>
        <p:spPr>
          <a:xfrm>
            <a:off x="3431956" y="274638"/>
            <a:ext cx="5254844" cy="481920"/>
          </a:xfrm>
        </p:spPr>
        <p:txBody>
          <a:bodyPr>
            <a:normAutofit fontScale="90000"/>
          </a:bodyPr>
          <a:lstStyle/>
          <a:p>
            <a:r>
              <a:rPr lang="en-US" dirty="0">
                <a:solidFill>
                  <a:srgbClr val="008000"/>
                </a:solidFill>
              </a:rPr>
              <a:t>Rio Grande Compact</a:t>
            </a:r>
          </a:p>
        </p:txBody>
      </p:sp>
      <p:sp>
        <p:nvSpPr>
          <p:cNvPr id="3" name="Content Placeholder 2"/>
          <p:cNvSpPr>
            <a:spLocks noGrp="1"/>
          </p:cNvSpPr>
          <p:nvPr>
            <p:ph idx="1"/>
          </p:nvPr>
        </p:nvSpPr>
        <p:spPr>
          <a:xfrm>
            <a:off x="4012956" y="938211"/>
            <a:ext cx="4999305" cy="3276901"/>
          </a:xfrm>
        </p:spPr>
        <p:txBody>
          <a:bodyPr>
            <a:normAutofit fontScale="55000" lnSpcReduction="20000"/>
          </a:bodyPr>
          <a:lstStyle/>
          <a:p>
            <a:pPr marL="0" indent="0">
              <a:buNone/>
            </a:pPr>
            <a:r>
              <a:rPr lang="en-US" dirty="0" smtClean="0">
                <a:hlinkClick r:id="rId3"/>
              </a:rPr>
              <a:t>Signed </a:t>
            </a:r>
            <a:r>
              <a:rPr lang="en-US" dirty="0">
                <a:hlinkClick r:id="rId3"/>
              </a:rPr>
              <a:t>1938 </a:t>
            </a:r>
            <a:r>
              <a:rPr lang="en-US" dirty="0" smtClean="0">
                <a:hlinkClick r:id="rId3"/>
              </a:rPr>
              <a:t>in </a:t>
            </a:r>
            <a:r>
              <a:rPr lang="en-US" dirty="0">
                <a:hlinkClick r:id="rId4"/>
              </a:rPr>
              <a:t>United States </a:t>
            </a:r>
            <a:r>
              <a:rPr lang="en-US" dirty="0" smtClean="0">
                <a:hlinkClick r:id="rId4"/>
              </a:rPr>
              <a:t>between </a:t>
            </a:r>
            <a:r>
              <a:rPr lang="en-US" dirty="0">
                <a:hlinkClick r:id="rId4"/>
              </a:rPr>
              <a:t>states of </a:t>
            </a:r>
            <a:r>
              <a:rPr lang="en-US" dirty="0">
                <a:hlinkClick r:id="rId5"/>
              </a:rPr>
              <a:t>Colorado, </a:t>
            </a:r>
            <a:r>
              <a:rPr lang="en-US" dirty="0">
                <a:hlinkClick r:id="rId6"/>
              </a:rPr>
              <a:t>New Mexico, and </a:t>
            </a:r>
            <a:r>
              <a:rPr lang="en-US" dirty="0"/>
              <a:t>Texas, and </a:t>
            </a:r>
            <a:r>
              <a:rPr lang="en-US" dirty="0" smtClean="0"/>
              <a:t>approved by  </a:t>
            </a:r>
            <a:r>
              <a:rPr lang="en-US" dirty="0" smtClean="0">
                <a:hlinkClick r:id="rId7"/>
              </a:rPr>
              <a:t>Congress</a:t>
            </a:r>
            <a:r>
              <a:rPr lang="en-US" dirty="0">
                <a:hlinkClick r:id="rId7"/>
              </a:rPr>
              <a:t>, to equitably apportion the waters of the </a:t>
            </a:r>
            <a:r>
              <a:rPr lang="en-US" dirty="0">
                <a:hlinkClick r:id="rId8"/>
              </a:rPr>
              <a:t>Rio Grande </a:t>
            </a:r>
            <a:r>
              <a:rPr lang="en-US" dirty="0" smtClean="0">
                <a:hlinkClick r:id="rId8"/>
              </a:rPr>
              <a:t>Basin</a:t>
            </a:r>
            <a:endParaRPr lang="en-US" dirty="0" smtClean="0"/>
          </a:p>
          <a:p>
            <a:pPr marL="0" indent="0">
              <a:buNone/>
            </a:pPr>
            <a:r>
              <a:rPr lang="en-US" dirty="0" smtClean="0"/>
              <a:t>1939</a:t>
            </a:r>
            <a:r>
              <a:rPr lang="en-US" dirty="0"/>
              <a:t>-1966, </a:t>
            </a:r>
            <a:r>
              <a:rPr lang="en-US" dirty="0" smtClean="0"/>
              <a:t>Colorado </a:t>
            </a:r>
            <a:r>
              <a:rPr lang="en-US" dirty="0"/>
              <a:t>ignored the </a:t>
            </a:r>
            <a:r>
              <a:rPr lang="en-US" dirty="0" smtClean="0"/>
              <a:t>compact</a:t>
            </a:r>
            <a:endParaRPr lang="en-US" dirty="0"/>
          </a:p>
          <a:p>
            <a:pPr marL="0" indent="0">
              <a:buNone/>
            </a:pPr>
            <a:r>
              <a:rPr lang="en-US" dirty="0" smtClean="0"/>
              <a:t>1966</a:t>
            </a:r>
            <a:r>
              <a:rPr lang="en-US" dirty="0"/>
              <a:t>, due to Colorado's non-compliance with the Compact, Colorado owed New Mexico one-million acre feet (1.2 km³) of water, and New Mexico owed Texas 500,000 acre feet (620,000,000 m</a:t>
            </a:r>
            <a:r>
              <a:rPr lang="en-US" baseline="30000" dirty="0"/>
              <a:t>3</a:t>
            </a:r>
            <a:r>
              <a:rPr lang="en-US" dirty="0"/>
              <a:t>)</a:t>
            </a:r>
            <a:r>
              <a:rPr lang="en-US" dirty="0" smtClean="0"/>
              <a:t>.</a:t>
            </a:r>
          </a:p>
          <a:p>
            <a:pPr marL="0" indent="0">
              <a:buNone/>
            </a:pPr>
            <a:r>
              <a:rPr lang="en-US" dirty="0" smtClean="0"/>
              <a:t>New </a:t>
            </a:r>
            <a:r>
              <a:rPr lang="en-US" dirty="0"/>
              <a:t>Mexico and Texas collectively sued Colorado to try to force compliance, and between 1966–1967, the case progressed and was eventually heard by the Supreme Court of the United </a:t>
            </a:r>
            <a:r>
              <a:rPr lang="en-US" dirty="0" smtClean="0"/>
              <a:t>States</a:t>
            </a:r>
            <a:endParaRPr lang="en-US" dirty="0">
              <a:hlinkClick r:id="rId9"/>
            </a:endParaRPr>
          </a:p>
          <a:p>
            <a:pPr marL="0" indent="0">
              <a:buNone/>
            </a:pPr>
            <a:endParaRPr lang="en-US" b="1" dirty="0" smtClean="0"/>
          </a:p>
          <a:p>
            <a:pPr marL="0" indent="0">
              <a:buNone/>
            </a:pPr>
            <a:endParaRPr lang="en-US" dirty="0"/>
          </a:p>
          <a:p>
            <a:pPr marL="0" indent="0">
              <a:buNone/>
            </a:pPr>
            <a:endParaRPr lang="en-US" dirty="0"/>
          </a:p>
        </p:txBody>
      </p:sp>
      <p:sp>
        <p:nvSpPr>
          <p:cNvPr id="6" name="TextBox 5"/>
          <p:cNvSpPr txBox="1"/>
          <p:nvPr/>
        </p:nvSpPr>
        <p:spPr>
          <a:xfrm>
            <a:off x="3107676" y="5282400"/>
            <a:ext cx="5904586" cy="1477328"/>
          </a:xfrm>
          <a:prstGeom prst="rect">
            <a:avLst/>
          </a:prstGeom>
          <a:noFill/>
        </p:spPr>
        <p:txBody>
          <a:bodyPr wrap="square" rtlCol="0">
            <a:spAutoFit/>
          </a:bodyPr>
          <a:lstStyle/>
          <a:p>
            <a:r>
              <a:rPr lang="en-US" dirty="0" smtClean="0"/>
              <a:t>Last </a:t>
            </a:r>
            <a:r>
              <a:rPr lang="en-US" dirty="0"/>
              <a:t>known </a:t>
            </a:r>
            <a:r>
              <a:rPr lang="en-US" dirty="0" err="1" smtClean="0"/>
              <a:t>reports:</a:t>
            </a:r>
            <a:r>
              <a:rPr lang="en-US" dirty="0" err="1" smtClean="0">
                <a:hlinkClick r:id="rId10"/>
              </a:rPr>
              <a:t>http</a:t>
            </a:r>
            <a:r>
              <a:rPr lang="en-US" dirty="0">
                <a:hlinkClick r:id="rId10"/>
              </a:rPr>
              <a:t>://www.ose.state.nm.us/Compacts/RioGrande/Tables/RGCompact_Co_Deliveries_2008.</a:t>
            </a:r>
            <a:r>
              <a:rPr lang="en-US" dirty="0" smtClean="0">
                <a:hlinkClick r:id="rId10"/>
              </a:rPr>
              <a:t>pdf</a:t>
            </a:r>
            <a:r>
              <a:rPr lang="en-US" dirty="0"/>
              <a:t>  and </a:t>
            </a:r>
            <a:r>
              <a:rPr lang="en-US" dirty="0">
                <a:hlinkClick r:id="rId11"/>
              </a:rPr>
              <a:t>http://www.ose.state.nm.us/Compacts/RioGrande/RGCC%20Reports/RGCC%202017.</a:t>
            </a:r>
            <a:r>
              <a:rPr lang="en-US" dirty="0" smtClean="0">
                <a:hlinkClick r:id="rId11"/>
              </a:rPr>
              <a:t>pdf</a:t>
            </a:r>
            <a:r>
              <a:rPr lang="en-US" dirty="0" smtClean="0"/>
              <a:t> </a:t>
            </a:r>
            <a:endParaRPr lang="en-US" dirty="0"/>
          </a:p>
        </p:txBody>
      </p:sp>
      <p:sp>
        <p:nvSpPr>
          <p:cNvPr id="8" name="Rectangle 7"/>
          <p:cNvSpPr/>
          <p:nvPr/>
        </p:nvSpPr>
        <p:spPr>
          <a:xfrm>
            <a:off x="4012956" y="4080011"/>
            <a:ext cx="5131044" cy="1477328"/>
          </a:xfrm>
          <a:prstGeom prst="rect">
            <a:avLst/>
          </a:prstGeom>
        </p:spPr>
        <p:txBody>
          <a:bodyPr wrap="square">
            <a:spAutoFit/>
          </a:bodyPr>
          <a:lstStyle/>
          <a:p>
            <a:r>
              <a:rPr lang="en-US" dirty="0" smtClean="0">
                <a:solidFill>
                  <a:srgbClr val="008000"/>
                </a:solidFill>
              </a:rPr>
              <a:t>USGS  </a:t>
            </a:r>
            <a:r>
              <a:rPr lang="en-US" dirty="0">
                <a:solidFill>
                  <a:srgbClr val="008000"/>
                </a:solidFill>
              </a:rPr>
              <a:t>continuing to </a:t>
            </a:r>
            <a:r>
              <a:rPr lang="en-US" dirty="0" smtClean="0">
                <a:solidFill>
                  <a:srgbClr val="008000"/>
                </a:solidFill>
              </a:rPr>
              <a:t>develop </a:t>
            </a:r>
            <a:r>
              <a:rPr lang="en-US" dirty="0">
                <a:solidFill>
                  <a:srgbClr val="008000"/>
                </a:solidFill>
              </a:rPr>
              <a:t>model of the </a:t>
            </a:r>
            <a:r>
              <a:rPr lang="en-US" dirty="0" err="1">
                <a:solidFill>
                  <a:srgbClr val="008000"/>
                </a:solidFill>
              </a:rPr>
              <a:t>transboundary</a:t>
            </a:r>
            <a:r>
              <a:rPr lang="en-US" dirty="0">
                <a:solidFill>
                  <a:srgbClr val="008000"/>
                </a:solidFill>
              </a:rPr>
              <a:t> aquifers and interconnected surface waters of the </a:t>
            </a:r>
            <a:r>
              <a:rPr lang="en-US" dirty="0" err="1">
                <a:solidFill>
                  <a:srgbClr val="008000"/>
                </a:solidFill>
              </a:rPr>
              <a:t>Palomas</a:t>
            </a:r>
            <a:r>
              <a:rPr lang="en-US" dirty="0">
                <a:solidFill>
                  <a:srgbClr val="008000"/>
                </a:solidFill>
              </a:rPr>
              <a:t> and Mesilla Basins in New Mexico and Texas and the </a:t>
            </a:r>
            <a:r>
              <a:rPr lang="en-US" dirty="0" err="1">
                <a:solidFill>
                  <a:srgbClr val="008000"/>
                </a:solidFill>
              </a:rPr>
              <a:t>Conejos-Médanos</a:t>
            </a:r>
            <a:r>
              <a:rPr lang="en-US" dirty="0">
                <a:solidFill>
                  <a:srgbClr val="008000"/>
                </a:solidFill>
              </a:rPr>
              <a:t> Basin of northern Mexico.</a:t>
            </a:r>
          </a:p>
        </p:txBody>
      </p:sp>
    </p:spTree>
    <p:extLst>
      <p:ext uri="{BB962C8B-B14F-4D97-AF65-F5344CB8AC3E}">
        <p14:creationId xmlns:p14="http://schemas.microsoft.com/office/powerpoint/2010/main" val="4179030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64" y="0"/>
            <a:ext cx="9040636" cy="989472"/>
          </a:xfrm>
        </p:spPr>
        <p:txBody>
          <a:bodyPr>
            <a:noAutofit/>
          </a:bodyPr>
          <a:lstStyle/>
          <a:p>
            <a:r>
              <a:rPr lang="en-US" sz="2800" b="1" dirty="0" smtClean="0">
                <a:solidFill>
                  <a:srgbClr val="008000"/>
                </a:solidFill>
              </a:rPr>
              <a:t>3</a:t>
            </a:r>
            <a:r>
              <a:rPr lang="en-US" sz="2800" b="1" baseline="30000" dirty="0" smtClean="0">
                <a:solidFill>
                  <a:srgbClr val="008000"/>
                </a:solidFill>
              </a:rPr>
              <a:t>rd</a:t>
            </a:r>
            <a:r>
              <a:rPr lang="en-US" sz="2800" b="1" dirty="0" smtClean="0">
                <a:solidFill>
                  <a:srgbClr val="008000"/>
                </a:solidFill>
              </a:rPr>
              <a:t> True Storytelling Principle: You must create stories with a clear plot creating direction and help people prioritize</a:t>
            </a:r>
            <a:endParaRPr lang="en-US" sz="2800" b="1" dirty="0">
              <a:solidFill>
                <a:srgbClr val="008000"/>
              </a:solidFill>
            </a:endParaRPr>
          </a:p>
        </p:txBody>
      </p:sp>
      <p:sp>
        <p:nvSpPr>
          <p:cNvPr id="3" name="Content Placeholder 2"/>
          <p:cNvSpPr>
            <a:spLocks noGrp="1"/>
          </p:cNvSpPr>
          <p:nvPr>
            <p:ph idx="1"/>
          </p:nvPr>
        </p:nvSpPr>
        <p:spPr>
          <a:xfrm>
            <a:off x="103364" y="989472"/>
            <a:ext cx="4666135" cy="5868527"/>
          </a:xfrm>
        </p:spPr>
        <p:txBody>
          <a:bodyPr>
            <a:normAutofit fontScale="70000" lnSpcReduction="20000"/>
          </a:bodyPr>
          <a:lstStyle/>
          <a:p>
            <a:pPr marL="0" indent="0">
              <a:buNone/>
            </a:pPr>
            <a:r>
              <a:rPr lang="en-US" dirty="0"/>
              <a:t>Las Cruces and NMSU extract living water from the Mesilla, Jornada Del Muerto </a:t>
            </a:r>
            <a:r>
              <a:rPr lang="en-US" sz="2000" dirty="0"/>
              <a:t>(means journey of the dead man</a:t>
            </a:r>
            <a:r>
              <a:rPr lang="en-US" dirty="0"/>
              <a:t>), and Tularosa boson </a:t>
            </a:r>
            <a:r>
              <a:rPr lang="en-US" dirty="0" smtClean="0"/>
              <a:t>aquifers with population 329K</a:t>
            </a:r>
          </a:p>
          <a:p>
            <a:pPr marL="0" indent="0">
              <a:buNone/>
            </a:pPr>
            <a:r>
              <a:rPr lang="en-US" dirty="0" smtClean="0">
                <a:solidFill>
                  <a:srgbClr val="008000"/>
                </a:solidFill>
              </a:rPr>
              <a:t>Aquifers in New Mexico are being extracted faster than they replenished due to overuse &amp; climate </a:t>
            </a:r>
            <a:r>
              <a:rPr lang="en-US" dirty="0">
                <a:solidFill>
                  <a:srgbClr val="008000"/>
                </a:solidFill>
              </a:rPr>
              <a:t>change; The recorded number of water wells </a:t>
            </a:r>
            <a:r>
              <a:rPr lang="en-US" dirty="0" smtClean="0">
                <a:solidFill>
                  <a:srgbClr val="008000"/>
                </a:solidFill>
              </a:rPr>
              <a:t>for livestock </a:t>
            </a:r>
            <a:r>
              <a:rPr lang="en-US" dirty="0">
                <a:solidFill>
                  <a:srgbClr val="008000"/>
                </a:solidFill>
              </a:rPr>
              <a:t>use in the State Engineers Office </a:t>
            </a:r>
            <a:r>
              <a:rPr lang="en-US" dirty="0" smtClean="0">
                <a:solidFill>
                  <a:srgbClr val="008000"/>
                </a:solidFill>
              </a:rPr>
              <a:t>for southern </a:t>
            </a:r>
            <a:r>
              <a:rPr lang="en-US" dirty="0">
                <a:solidFill>
                  <a:srgbClr val="008000"/>
                </a:solidFill>
              </a:rPr>
              <a:t>New Mexico is 1763 (</a:t>
            </a:r>
            <a:r>
              <a:rPr lang="en-US" dirty="0" err="1">
                <a:solidFill>
                  <a:srgbClr val="008000"/>
                </a:solidFill>
              </a:rPr>
              <a:t>Seawolf</a:t>
            </a:r>
            <a:r>
              <a:rPr lang="en-US" dirty="0">
                <a:solidFill>
                  <a:srgbClr val="008000"/>
                </a:solidFill>
              </a:rPr>
              <a:t> et al</a:t>
            </a:r>
            <a:r>
              <a:rPr lang="en-US" dirty="0" smtClean="0">
                <a:solidFill>
                  <a:srgbClr val="008000"/>
                </a:solidFill>
              </a:rPr>
              <a:t>.2015</a:t>
            </a:r>
            <a:r>
              <a:rPr lang="en-US" dirty="0">
                <a:solidFill>
                  <a:srgbClr val="008000"/>
                </a:solidFill>
              </a:rPr>
              <a:t>).</a:t>
            </a:r>
            <a:endParaRPr lang="en-US" dirty="0" smtClean="0">
              <a:solidFill>
                <a:srgbClr val="008000"/>
              </a:solidFill>
            </a:endParaRPr>
          </a:p>
          <a:p>
            <a:pPr marL="0" indent="0">
              <a:buNone/>
            </a:pPr>
            <a:r>
              <a:rPr lang="en-US" dirty="0" smtClean="0"/>
              <a:t>El Paso’s Hueco aquifer is running out, so they have desalinization plant, introduced water conservation to have sustainable future.</a:t>
            </a:r>
          </a:p>
          <a:p>
            <a:pPr marL="0" indent="0">
              <a:buNone/>
            </a:pPr>
            <a:r>
              <a:rPr lang="en-US" b="1" dirty="0" smtClean="0">
                <a:solidFill>
                  <a:srgbClr val="008000"/>
                </a:solidFill>
              </a:rPr>
              <a:t>NMSU, by contrast is pumping 3 million gallons a day, and Las Cruces must is maxed out in Rio Grande Compact</a:t>
            </a:r>
            <a:endParaRPr lang="en-US" b="1" dirty="0">
              <a:solidFill>
                <a:srgbClr val="008000"/>
              </a:solidFill>
            </a:endParaRPr>
          </a:p>
          <a:p>
            <a:pPr marL="0" indent="0">
              <a:buNone/>
            </a:pPr>
            <a:endParaRPr lang="en-US" dirty="0"/>
          </a:p>
        </p:txBody>
      </p:sp>
      <p:pic>
        <p:nvPicPr>
          <p:cNvPr id="4" name="Picture 3"/>
          <p:cNvPicPr>
            <a:picLocks noChangeAspect="1"/>
          </p:cNvPicPr>
          <p:nvPr/>
        </p:nvPicPr>
        <p:blipFill>
          <a:blip r:embed="rId2"/>
          <a:stretch>
            <a:fillRect/>
          </a:stretch>
        </p:blipFill>
        <p:spPr>
          <a:xfrm>
            <a:off x="4769499" y="914246"/>
            <a:ext cx="4308216" cy="5943754"/>
          </a:xfrm>
          <a:prstGeom prst="rect">
            <a:avLst/>
          </a:prstGeom>
        </p:spPr>
      </p:pic>
      <p:sp>
        <p:nvSpPr>
          <p:cNvPr id="5" name="Rectangle 4"/>
          <p:cNvSpPr/>
          <p:nvPr/>
        </p:nvSpPr>
        <p:spPr>
          <a:xfrm rot="575521">
            <a:off x="4602970" y="2448984"/>
            <a:ext cx="3862466" cy="523220"/>
          </a:xfrm>
          <a:prstGeom prst="rect">
            <a:avLst/>
          </a:prstGeom>
          <a:noFill/>
        </p:spPr>
        <p:txBody>
          <a:bodyPr wrap="square" lIns="91440" tIns="45720" rIns="91440" bIns="45720">
            <a:spAutoFit/>
          </a:bodyPr>
          <a:lstStyle/>
          <a:p>
            <a:pPr algn="ctr"/>
            <a:r>
              <a:rPr lang="en-US"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YOU ARE HERE </a:t>
            </a:r>
            <a:r>
              <a:rPr lang="en-US"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sym typeface="Wingdings"/>
              </a:rPr>
              <a:t></a:t>
            </a:r>
            <a:endParaRPr lang="en-US"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9768961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2619" y="270199"/>
            <a:ext cx="8894065" cy="6587801"/>
          </a:xfrm>
          <a:prstGeom prst="rect">
            <a:avLst/>
          </a:prstGeom>
        </p:spPr>
      </p:pic>
    </p:spTree>
    <p:extLst>
      <p:ext uri="{BB962C8B-B14F-4D97-AF65-F5344CB8AC3E}">
        <p14:creationId xmlns:p14="http://schemas.microsoft.com/office/powerpoint/2010/main" val="416661010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FF0000"/>
                </a:solidFill>
              </a:rPr>
              <a:t>New Mexico Aquifers Water Levels declining, and water quality deteriorating</a:t>
            </a:r>
            <a:endParaRPr lang="en-US" sz="3600" b="1" dirty="0">
              <a:solidFill>
                <a:srgbClr val="FF0000"/>
              </a:solidFill>
            </a:endParaRPr>
          </a:p>
        </p:txBody>
      </p:sp>
      <p:sp>
        <p:nvSpPr>
          <p:cNvPr id="3" name="Content Placeholder 2"/>
          <p:cNvSpPr>
            <a:spLocks noGrp="1"/>
          </p:cNvSpPr>
          <p:nvPr>
            <p:ph idx="1"/>
          </p:nvPr>
        </p:nvSpPr>
        <p:spPr>
          <a:xfrm>
            <a:off x="457200" y="1437740"/>
            <a:ext cx="8555062" cy="5141617"/>
          </a:xfrm>
        </p:spPr>
        <p:txBody>
          <a:bodyPr>
            <a:normAutofit/>
          </a:bodyPr>
          <a:lstStyle/>
          <a:p>
            <a:pPr marL="0" indent="0">
              <a:buNone/>
            </a:pPr>
            <a:r>
              <a:rPr lang="en-US" sz="3600" dirty="0" smtClean="0"/>
              <a:t>This is especially the case for agricultural, industrial, and metropolitan aquifer users</a:t>
            </a:r>
          </a:p>
          <a:p>
            <a:pPr marL="0" indent="0">
              <a:buNone/>
            </a:pPr>
            <a:r>
              <a:rPr lang="en-US" sz="3600" dirty="0" smtClean="0"/>
              <a:t>My concern is the long-term aquifer sustainability for groundwater pumped by New Mexico State University, Las Cruces, and Dona Ana County.</a:t>
            </a:r>
          </a:p>
          <a:p>
            <a:pPr marL="0" indent="0">
              <a:buNone/>
            </a:pPr>
            <a:r>
              <a:rPr lang="en-US" sz="3600" dirty="0" smtClean="0"/>
              <a:t>Salinity is increasing as are contaminants entering aquifer water banks.</a:t>
            </a:r>
            <a:endParaRPr lang="en-US" sz="3600" dirty="0"/>
          </a:p>
        </p:txBody>
      </p:sp>
    </p:spTree>
    <p:extLst>
      <p:ext uri="{BB962C8B-B14F-4D97-AF65-F5344CB8AC3E}">
        <p14:creationId xmlns:p14="http://schemas.microsoft.com/office/powerpoint/2010/main" val="295412118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378"/>
            <a:ext cx="9144000" cy="605497"/>
          </a:xfrm>
        </p:spPr>
        <p:txBody>
          <a:bodyPr>
            <a:noAutofit/>
          </a:bodyPr>
          <a:lstStyle/>
          <a:p>
            <a:r>
              <a:rPr lang="en-US" sz="3200" b="1" dirty="0" smtClean="0">
                <a:solidFill>
                  <a:srgbClr val="008000"/>
                </a:solidFill>
              </a:rPr>
              <a:t>4</a:t>
            </a:r>
            <a:r>
              <a:rPr lang="en-US" sz="3200" b="1" baseline="30000" dirty="0" smtClean="0">
                <a:solidFill>
                  <a:srgbClr val="008000"/>
                </a:solidFill>
              </a:rPr>
              <a:t>th</a:t>
            </a:r>
            <a:r>
              <a:rPr lang="en-US" sz="3200" b="1" dirty="0" smtClean="0">
                <a:solidFill>
                  <a:srgbClr val="008000"/>
                </a:solidFill>
              </a:rPr>
              <a:t> True Storytelling Principle: You must have timing</a:t>
            </a:r>
            <a:endParaRPr lang="en-US" sz="3200" b="1" dirty="0">
              <a:solidFill>
                <a:srgbClr val="008000"/>
              </a:solidFill>
            </a:endParaRPr>
          </a:p>
        </p:txBody>
      </p:sp>
      <p:sp>
        <p:nvSpPr>
          <p:cNvPr id="5" name="Content Placeholder 4"/>
          <p:cNvSpPr>
            <a:spLocks noGrp="1"/>
          </p:cNvSpPr>
          <p:nvPr>
            <p:ph idx="1"/>
          </p:nvPr>
        </p:nvSpPr>
        <p:spPr>
          <a:xfrm>
            <a:off x="0" y="5501978"/>
            <a:ext cx="9144000" cy="1356022"/>
          </a:xfrm>
        </p:spPr>
        <p:txBody>
          <a:bodyPr>
            <a:normAutofit fontScale="62500" lnSpcReduction="20000"/>
          </a:bodyPr>
          <a:lstStyle/>
          <a:p>
            <a:pPr marL="0" indent="0">
              <a:buNone/>
            </a:pPr>
            <a:r>
              <a:rPr lang="en-US" dirty="0" smtClean="0"/>
              <a:t>1980, US passed “</a:t>
            </a:r>
            <a:r>
              <a:rPr lang="en-US" dirty="0"/>
              <a:t>Peak water limits to </a:t>
            </a:r>
            <a:r>
              <a:rPr lang="en-US" dirty="0" smtClean="0"/>
              <a:t>freshwater withdrawal </a:t>
            </a:r>
            <a:r>
              <a:rPr lang="en-US" dirty="0"/>
              <a:t>and use </a:t>
            </a:r>
            <a:r>
              <a:rPr lang="en-US" dirty="0" smtClean="0"/>
              <a:t>(</a:t>
            </a:r>
            <a:r>
              <a:rPr lang="en-US" sz="2200" dirty="0" smtClean="0">
                <a:hlinkClick r:id="rId2"/>
              </a:rPr>
              <a:t>Peter </a:t>
            </a:r>
            <a:r>
              <a:rPr lang="en-US" sz="2200" dirty="0">
                <a:hlinkClick r:id="rId2"/>
              </a:rPr>
              <a:t>H. Gleick1 and Meena </a:t>
            </a:r>
            <a:r>
              <a:rPr lang="en-US" sz="2200" dirty="0" err="1" smtClean="0">
                <a:hlinkClick r:id="rId2"/>
              </a:rPr>
              <a:t>Palaniappa</a:t>
            </a:r>
            <a:r>
              <a:rPr lang="en-US" sz="2200" dirty="0" err="1" smtClean="0"/>
              <a:t>n</a:t>
            </a:r>
            <a:r>
              <a:rPr lang="en-US" sz="2200" dirty="0" smtClean="0"/>
              <a:t>)</a:t>
            </a:r>
            <a:r>
              <a:rPr lang="en-US" dirty="0" smtClean="0"/>
              <a:t>. </a:t>
            </a:r>
            <a:r>
              <a:rPr lang="en-US" sz="4000" b="1" dirty="0" smtClean="0">
                <a:solidFill>
                  <a:srgbClr val="008000"/>
                </a:solidFill>
              </a:rPr>
              <a:t>Therefore the timing to have sustainable aquifers is now critical; Time to stop treating GDP growth as measure of water use because ‘water is life’ for all species</a:t>
            </a:r>
            <a:endParaRPr lang="en-US" sz="4000" dirty="0"/>
          </a:p>
          <a:p>
            <a:pPr marL="0" indent="0">
              <a:buNone/>
            </a:pPr>
            <a:endParaRPr lang="en-US" sz="4000" dirty="0"/>
          </a:p>
        </p:txBody>
      </p:sp>
      <p:pic>
        <p:nvPicPr>
          <p:cNvPr id="6" name="Picture 5"/>
          <p:cNvPicPr>
            <a:picLocks noChangeAspect="1"/>
          </p:cNvPicPr>
          <p:nvPr/>
        </p:nvPicPr>
        <p:blipFill>
          <a:blip r:embed="rId3"/>
          <a:stretch>
            <a:fillRect/>
          </a:stretch>
        </p:blipFill>
        <p:spPr>
          <a:xfrm>
            <a:off x="0" y="708875"/>
            <a:ext cx="9144000" cy="4793103"/>
          </a:xfrm>
          <a:prstGeom prst="rect">
            <a:avLst/>
          </a:prstGeom>
        </p:spPr>
      </p:pic>
      <p:sp>
        <p:nvSpPr>
          <p:cNvPr id="7" name="Lightning Bolt 6"/>
          <p:cNvSpPr/>
          <p:nvPr/>
        </p:nvSpPr>
        <p:spPr>
          <a:xfrm>
            <a:off x="3056614" y="1846030"/>
            <a:ext cx="3278107" cy="1742652"/>
          </a:xfrm>
          <a:prstGeom prst="lightningBol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927822" y="2141395"/>
            <a:ext cx="2214938" cy="923330"/>
          </a:xfrm>
          <a:prstGeom prst="rect">
            <a:avLst/>
          </a:prstGeom>
          <a:noFill/>
        </p:spPr>
        <p:txBody>
          <a:bodyPr wrap="square" rtlCol="0">
            <a:spAutoFit/>
          </a:bodyPr>
          <a:lstStyle/>
          <a:p>
            <a:r>
              <a:rPr lang="en-US" b="1" dirty="0" smtClean="0">
                <a:solidFill>
                  <a:srgbClr val="008000"/>
                </a:solidFill>
              </a:rPr>
              <a:t>PEAK </a:t>
            </a:r>
          </a:p>
          <a:p>
            <a:r>
              <a:rPr lang="en-US" b="1" dirty="0">
                <a:solidFill>
                  <a:srgbClr val="008000"/>
                </a:solidFill>
              </a:rPr>
              <a:t> </a:t>
            </a:r>
            <a:r>
              <a:rPr lang="en-US" b="1" dirty="0" smtClean="0">
                <a:solidFill>
                  <a:srgbClr val="008000"/>
                </a:solidFill>
              </a:rPr>
              <a:t>      WATER</a:t>
            </a:r>
          </a:p>
          <a:p>
            <a:r>
              <a:rPr lang="en-US" b="1" dirty="0">
                <a:solidFill>
                  <a:srgbClr val="008000"/>
                </a:solidFill>
              </a:rPr>
              <a:t> </a:t>
            </a:r>
            <a:r>
              <a:rPr lang="en-US" b="1" dirty="0" smtClean="0">
                <a:solidFill>
                  <a:srgbClr val="008000"/>
                </a:solidFill>
              </a:rPr>
              <a:t>             LIMIT</a:t>
            </a:r>
            <a:endParaRPr lang="en-US" b="1" dirty="0">
              <a:solidFill>
                <a:srgbClr val="008000"/>
              </a:solidFill>
            </a:endParaRPr>
          </a:p>
        </p:txBody>
      </p:sp>
    </p:spTree>
    <p:extLst>
      <p:ext uri="{BB962C8B-B14F-4D97-AF65-F5344CB8AC3E}">
        <p14:creationId xmlns:p14="http://schemas.microsoft.com/office/powerpoint/2010/main" val="21599228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Las Cruces Aquifers</a:t>
            </a:r>
            <a:endParaRPr lang="en-US" b="1" dirty="0">
              <a:solidFill>
                <a:srgbClr val="008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Las </a:t>
            </a:r>
            <a:r>
              <a:rPr lang="en-US" dirty="0"/>
              <a:t>Cruces Utilities Water Section produces approximately 6.5 billion gallons of clean, safe drinking water </a:t>
            </a:r>
            <a:r>
              <a:rPr lang="en-US" dirty="0" smtClean="0"/>
              <a:t>annually</a:t>
            </a:r>
          </a:p>
          <a:p>
            <a:pPr marL="0" indent="0">
              <a:buNone/>
            </a:pPr>
            <a:r>
              <a:rPr lang="en-US" dirty="0" smtClean="0"/>
              <a:t> It pumps </a:t>
            </a:r>
            <a:r>
              <a:rPr lang="en-US" dirty="0"/>
              <a:t>its water from two deep aquifers; </a:t>
            </a:r>
            <a:endParaRPr lang="en-US" dirty="0" smtClean="0"/>
          </a:p>
          <a:p>
            <a:pPr marL="0" indent="0">
              <a:buNone/>
            </a:pPr>
            <a:r>
              <a:rPr lang="en-US" dirty="0" smtClean="0"/>
              <a:t>the </a:t>
            </a:r>
            <a:r>
              <a:rPr lang="en-US" dirty="0"/>
              <a:t>Mesilla and Jornada </a:t>
            </a:r>
            <a:r>
              <a:rPr lang="en-US" dirty="0" err="1"/>
              <a:t>Bolsons</a:t>
            </a:r>
            <a:r>
              <a:rPr lang="en-US" dirty="0"/>
              <a:t>. </a:t>
            </a:r>
            <a:endParaRPr lang="en-US" dirty="0" smtClean="0"/>
          </a:p>
          <a:p>
            <a:pPr marL="0" indent="0">
              <a:buNone/>
            </a:pPr>
            <a:r>
              <a:rPr lang="en-US" dirty="0" smtClean="0"/>
              <a:t>This </a:t>
            </a:r>
            <a:r>
              <a:rPr lang="en-US" dirty="0"/>
              <a:t>section maintains 30 wells, 13 storage tanks, 10 booster stations, 30 regulating valves, and more than 600 miles of underground water lines  </a:t>
            </a:r>
            <a:r>
              <a:rPr lang="en-US" dirty="0">
                <a:hlinkClick r:id="rId2"/>
              </a:rPr>
              <a:t>http://www.las-cruces.org/en/departments/utilities/water </a:t>
            </a:r>
          </a:p>
          <a:p>
            <a:pPr marL="0" indent="0">
              <a:buNone/>
            </a:pPr>
            <a:endParaRPr lang="en-US" dirty="0"/>
          </a:p>
        </p:txBody>
      </p:sp>
    </p:spTree>
    <p:extLst>
      <p:ext uri="{BB962C8B-B14F-4D97-AF65-F5344CB8AC3E}">
        <p14:creationId xmlns:p14="http://schemas.microsoft.com/office/powerpoint/2010/main" val="138669048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2781"/>
          </a:xfrm>
        </p:spPr>
        <p:txBody>
          <a:bodyPr>
            <a:normAutofit fontScale="90000"/>
          </a:bodyPr>
          <a:lstStyle/>
          <a:p>
            <a:r>
              <a:rPr lang="en-US" dirty="0" smtClean="0"/>
              <a:t>A Well In Las Cruces, NM</a:t>
            </a:r>
            <a:endParaRPr lang="en-US" dirty="0"/>
          </a:p>
        </p:txBody>
      </p:sp>
      <p:pic>
        <p:nvPicPr>
          <p:cNvPr id="4" name="Picture 3"/>
          <p:cNvPicPr>
            <a:picLocks noChangeAspect="1"/>
          </p:cNvPicPr>
          <p:nvPr/>
        </p:nvPicPr>
        <p:blipFill>
          <a:blip r:embed="rId2"/>
          <a:stretch>
            <a:fillRect/>
          </a:stretch>
        </p:blipFill>
        <p:spPr>
          <a:xfrm>
            <a:off x="229698" y="919520"/>
            <a:ext cx="8914302" cy="5938480"/>
          </a:xfrm>
          <a:prstGeom prst="rect">
            <a:avLst/>
          </a:prstGeom>
        </p:spPr>
      </p:pic>
    </p:spTree>
    <p:extLst>
      <p:ext uri="{BB962C8B-B14F-4D97-AF65-F5344CB8AC3E}">
        <p14:creationId xmlns:p14="http://schemas.microsoft.com/office/powerpoint/2010/main" val="11276642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1FC063-5EA9-49AF-AFAF-D68C9E82B23B}" type="slidenum">
              <a:rPr lang="en-US" smtClean="0"/>
              <a:pPr/>
              <a:t>2</a:t>
            </a:fld>
            <a:endParaRPr lang="en-US"/>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67236" y="1428819"/>
            <a:ext cx="6124661" cy="830997"/>
          </a:xfrm>
          <a:prstGeom prst="rect">
            <a:avLst/>
          </a:prstGeom>
          <a:noFill/>
        </p:spPr>
        <p:txBody>
          <a:bodyPr wrap="square" rtlCol="0">
            <a:spAutoFit/>
          </a:bodyPr>
          <a:lstStyle/>
          <a:p>
            <a:r>
              <a:rPr lang="en-US" sz="4800" b="1" dirty="0" smtClean="0">
                <a:solidFill>
                  <a:srgbClr val="FF0000"/>
                </a:solidFill>
              </a:rPr>
              <a:t>Truestorytelling.org </a:t>
            </a:r>
            <a:endParaRPr lang="en-US" sz="4800" b="1" dirty="0">
              <a:solidFill>
                <a:srgbClr val="FF0000"/>
              </a:solidFill>
            </a:endParaRPr>
          </a:p>
        </p:txBody>
      </p:sp>
    </p:spTree>
    <p:extLst>
      <p:ext uri="{BB962C8B-B14F-4D97-AF65-F5344CB8AC3E}">
        <p14:creationId xmlns:p14="http://schemas.microsoft.com/office/powerpoint/2010/main" val="207816357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0000"/>
          </a:xfrm>
        </p:spPr>
        <p:txBody>
          <a:bodyPr>
            <a:normAutofit fontScale="90000"/>
          </a:bodyPr>
          <a:lstStyle/>
          <a:p>
            <a:r>
              <a:rPr lang="en-US" dirty="0" smtClean="0"/>
              <a:t>Another Well of Las Cruces</a:t>
            </a:r>
            <a:endParaRPr lang="en-US" dirty="0"/>
          </a:p>
        </p:txBody>
      </p:sp>
      <p:pic>
        <p:nvPicPr>
          <p:cNvPr id="4" name="Picture 3"/>
          <p:cNvPicPr>
            <a:picLocks noChangeAspect="1"/>
          </p:cNvPicPr>
          <p:nvPr/>
        </p:nvPicPr>
        <p:blipFill>
          <a:blip r:embed="rId2"/>
          <a:stretch>
            <a:fillRect/>
          </a:stretch>
        </p:blipFill>
        <p:spPr>
          <a:xfrm>
            <a:off x="162140" y="1066800"/>
            <a:ext cx="8620424" cy="5791200"/>
          </a:xfrm>
          <a:prstGeom prst="rect">
            <a:avLst/>
          </a:prstGeom>
        </p:spPr>
      </p:pic>
    </p:spTree>
    <p:extLst>
      <p:ext uri="{BB962C8B-B14F-4D97-AF65-F5344CB8AC3E}">
        <p14:creationId xmlns:p14="http://schemas.microsoft.com/office/powerpoint/2010/main" val="930098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NMSU uses 3 million gallons of water a day, and 1 million is for golf</a:t>
            </a:r>
            <a:endParaRPr lang="en-US" dirty="0"/>
          </a:p>
        </p:txBody>
      </p:sp>
      <p:sp>
        <p:nvSpPr>
          <p:cNvPr id="3" name="Content Placeholder 2"/>
          <p:cNvSpPr>
            <a:spLocks noGrp="1"/>
          </p:cNvSpPr>
          <p:nvPr>
            <p:ph idx="1"/>
          </p:nvPr>
        </p:nvSpPr>
        <p:spPr>
          <a:xfrm>
            <a:off x="457200" y="1600200"/>
            <a:ext cx="8379410" cy="4965647"/>
          </a:xfrm>
        </p:spPr>
        <p:txBody>
          <a:bodyPr>
            <a:normAutofit fontScale="62500" lnSpcReduction="20000"/>
          </a:bodyPr>
          <a:lstStyle/>
          <a:p>
            <a:pPr marL="0" indent="0">
              <a:buNone/>
            </a:pPr>
            <a:r>
              <a:rPr lang="en-US" dirty="0">
                <a:hlinkClick r:id="rId2"/>
              </a:rPr>
              <a:t>NMSU is overpumping its aquifers for golf greens and watering trees that belong in Iowa; The Rio Grande River is being used for humancentric uses</a:t>
            </a:r>
            <a:r>
              <a:rPr lang="en-US" dirty="0" smtClean="0">
                <a:hlinkClick r:id="rId2"/>
              </a:rPr>
              <a:t>.</a:t>
            </a:r>
            <a:endParaRPr lang="en-US" dirty="0" smtClean="0"/>
          </a:p>
          <a:p>
            <a:pPr marL="0" indent="0">
              <a:buNone/>
            </a:pPr>
            <a:r>
              <a:rPr lang="en-US" dirty="0" smtClean="0"/>
              <a:t>There is no water conservation at NMSU since it would interfere with the allotment from the 1938 ‘Rio Grande Compact Agreement’ of Colorado, NM, Texas and bi-nation agreement with Mexico in 1946.</a:t>
            </a:r>
          </a:p>
          <a:p>
            <a:pPr marL="0" indent="0">
              <a:buNone/>
            </a:pPr>
            <a:r>
              <a:rPr lang="en-US" dirty="0" smtClean="0"/>
              <a:t>“From its Colorado headwaters to the Gulf of Mexico, the Rio Grande is habitat for a plethora of animal and plant species, including migratory birds arriving from far to the north for winter refuge </a:t>
            </a:r>
            <a:r>
              <a:rPr lang="mr-IN" dirty="0" smtClean="0"/>
              <a:t>…</a:t>
            </a:r>
            <a:r>
              <a:rPr lang="en-US" dirty="0" smtClean="0"/>
              <a:t> Yet the river’s current order of importance in the bilateral relationship between the US and Mexico is far down the list of mutual priorities, upstaged by the so-called </a:t>
            </a:r>
            <a:r>
              <a:rPr lang="en-US" dirty="0" err="1" smtClean="0"/>
              <a:t>narco</a:t>
            </a:r>
            <a:r>
              <a:rPr lang="en-US" dirty="0" smtClean="0"/>
              <a:t> war, immigration, oil politics and issues of national security. That’s the assessment of a </a:t>
            </a:r>
            <a:r>
              <a:rPr lang="en-US" dirty="0" smtClean="0">
                <a:hlinkClick r:id="rId3"/>
              </a:rPr>
              <a:t>Mexican doctoral student who’s spent the fall semester in residence at the Department of Geography of New Mexico State University (NMSU)</a:t>
            </a:r>
            <a:r>
              <a:rPr lang="en-US" dirty="0" smtClean="0"/>
              <a:t>” </a:t>
            </a:r>
          </a:p>
          <a:p>
            <a:pPr marL="0" indent="0">
              <a:buNone/>
            </a:pPr>
            <a:endParaRPr lang="en-US" dirty="0"/>
          </a:p>
          <a:p>
            <a:pPr marL="0" indent="0" algn="ctr">
              <a:buNone/>
            </a:pPr>
            <a:r>
              <a:rPr lang="en-US" sz="5100" dirty="0" smtClean="0">
                <a:solidFill>
                  <a:srgbClr val="FF0000"/>
                </a:solidFill>
              </a:rPr>
              <a:t>Problem: NMSU still using the water as if its still 1938 conditions before climate chang</a:t>
            </a:r>
            <a:r>
              <a:rPr lang="en-US" sz="5100" dirty="0">
                <a:solidFill>
                  <a:srgbClr val="FF0000"/>
                </a:solidFill>
              </a:rPr>
              <a:t>e</a:t>
            </a:r>
          </a:p>
          <a:p>
            <a:pPr marL="0" indent="0">
              <a:buNone/>
            </a:pPr>
            <a:endParaRPr lang="en-US" dirty="0"/>
          </a:p>
        </p:txBody>
      </p:sp>
    </p:spTree>
    <p:extLst>
      <p:ext uri="{BB962C8B-B14F-4D97-AF65-F5344CB8AC3E}">
        <p14:creationId xmlns:p14="http://schemas.microsoft.com/office/powerpoint/2010/main" val="3358292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Groundwater in Unconfined New Mexican </a:t>
            </a:r>
            <a:r>
              <a:rPr lang="en-US" b="1" dirty="0" smtClean="0"/>
              <a:t>Aquifers</a:t>
            </a:r>
            <a:r>
              <a:rPr lang="en-US" dirty="0" smtClean="0"/>
              <a:t> Alex Rinehart</a:t>
            </a:r>
            <a:endParaRPr lang="en-US" dirty="0"/>
          </a:p>
        </p:txBody>
      </p:sp>
      <p:sp>
        <p:nvSpPr>
          <p:cNvPr id="3" name="Content Placeholder 2"/>
          <p:cNvSpPr>
            <a:spLocks noGrp="1"/>
          </p:cNvSpPr>
          <p:nvPr>
            <p:ph idx="1"/>
          </p:nvPr>
        </p:nvSpPr>
        <p:spPr/>
        <p:txBody>
          <a:bodyPr/>
          <a:lstStyle/>
          <a:p>
            <a:pPr marL="0" indent="0">
              <a:buNone/>
            </a:pPr>
            <a:r>
              <a:rPr lang="en-US" dirty="0"/>
              <a:t>Overall, groundwater storage in unconfined aquifers is declining in populated regions, especially in areas isolated from perennial rivers. Areas without intensive irrigated agriculture or major population centers have shown smaller decreases or remained roughly static</a:t>
            </a:r>
            <a:r>
              <a:rPr lang="en-US" dirty="0" smtClean="0"/>
              <a:t>.</a:t>
            </a:r>
            <a:endParaRPr lang="en-US" dirty="0"/>
          </a:p>
        </p:txBody>
      </p:sp>
    </p:spTree>
    <p:extLst>
      <p:ext uri="{BB962C8B-B14F-4D97-AF65-F5344CB8AC3E}">
        <p14:creationId xmlns:p14="http://schemas.microsoft.com/office/powerpoint/2010/main" val="339299420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399" y="366443"/>
            <a:ext cx="9011545" cy="4616648"/>
          </a:xfrm>
          <a:prstGeom prst="rect">
            <a:avLst/>
          </a:prstGeom>
        </p:spPr>
        <p:txBody>
          <a:bodyPr wrap="square">
            <a:spAutoFit/>
          </a:bodyPr>
          <a:lstStyle/>
          <a:p>
            <a:r>
              <a:rPr lang="en-US" b="1" i="1" u="sng" dirty="0" smtClean="0">
                <a:hlinkClick r:id="rId2"/>
              </a:rPr>
              <a:t>LEADERSHIP IN WATER </a:t>
            </a:r>
            <a:r>
              <a:rPr lang="en-US" dirty="0" smtClean="0"/>
              <a:t>New </a:t>
            </a:r>
            <a:r>
              <a:rPr lang="en-US" dirty="0"/>
              <a:t>Mexico spent the last decade gradually strengthening its rules for major polluters. But since taking power in 2011, Republican Gov. Susana Martinez's administration has aggressively attacked environmental protections. The copper rule is the latest reform, and potentially the most damaging. Water-quality advocates fear it will set a precedent for all polluters, from drycleaners to molybdenum mines. As Olson puts it: "It's probably the biggest thing to happen with groundwater protection in New Mexico since the rules were first adopted 35 years </a:t>
            </a:r>
            <a:r>
              <a:rPr lang="en-US" dirty="0" smtClean="0"/>
              <a:t>ago</a:t>
            </a:r>
          </a:p>
          <a:p>
            <a:r>
              <a:rPr lang="en-US" sz="2400" b="1" dirty="0" smtClean="0">
                <a:solidFill>
                  <a:srgbClr val="008000"/>
                </a:solidFill>
              </a:rPr>
              <a:t>New Mexico has defunded doing water level measurement of its aquifer well depths. </a:t>
            </a:r>
          </a:p>
          <a:p>
            <a:r>
              <a:rPr lang="en-US" sz="2400" b="1" dirty="0" smtClean="0">
                <a:solidFill>
                  <a:srgbClr val="008000"/>
                </a:solidFill>
              </a:rPr>
              <a:t>New Mexico is violating the True Storytelling Principles</a:t>
            </a:r>
          </a:p>
          <a:p>
            <a:pPr marL="342900" indent="-342900">
              <a:buAutoNum type="arabicPeriod"/>
            </a:pPr>
            <a:r>
              <a:rPr lang="en-US" sz="2400" b="1" dirty="0" smtClean="0">
                <a:solidFill>
                  <a:srgbClr val="008000"/>
                </a:solidFill>
              </a:rPr>
              <a:t>No preparing for a sustainable future</a:t>
            </a:r>
          </a:p>
          <a:p>
            <a:pPr marL="342900" indent="-342900">
              <a:buAutoNum type="arabicPeriod"/>
            </a:pPr>
            <a:r>
              <a:rPr lang="en-US" sz="2400" b="1" dirty="0" smtClean="0">
                <a:solidFill>
                  <a:srgbClr val="008000"/>
                </a:solidFill>
              </a:rPr>
              <a:t>Not making spaces respecting the story already there in its aquifers </a:t>
            </a:r>
          </a:p>
          <a:p>
            <a:pPr marL="342900" indent="-342900">
              <a:buAutoNum type="arabicPeriod"/>
            </a:pPr>
            <a:r>
              <a:rPr lang="en-US" sz="2400" b="1" dirty="0" smtClean="0">
                <a:solidFill>
                  <a:srgbClr val="008000"/>
                </a:solidFill>
              </a:rPr>
              <a:t>Lack of timing, since NM and US are past the Peak Water Limit, and now the remaining water gets more expensive</a:t>
            </a:r>
            <a:endParaRPr lang="en-US" sz="2400" b="1" dirty="0">
              <a:solidFill>
                <a:srgbClr val="008000"/>
              </a:solidFill>
            </a:endParaRPr>
          </a:p>
        </p:txBody>
      </p:sp>
      <p:sp>
        <p:nvSpPr>
          <p:cNvPr id="7" name="Rectangle 6"/>
          <p:cNvSpPr/>
          <p:nvPr/>
        </p:nvSpPr>
        <p:spPr>
          <a:xfrm>
            <a:off x="25400" y="5088285"/>
            <a:ext cx="9118600" cy="1631216"/>
          </a:xfrm>
          <a:prstGeom prst="rect">
            <a:avLst/>
          </a:prstGeom>
        </p:spPr>
        <p:txBody>
          <a:bodyPr wrap="square">
            <a:spAutoFit/>
          </a:bodyPr>
          <a:lstStyle/>
          <a:p>
            <a:r>
              <a:rPr lang="en-US" sz="2000" dirty="0"/>
              <a:t>"The Martinez administration has moved out anyone who is effective or who had knowledge or skill in geology and hydrology," says Bruce Frederick, a trained hydrologist and an attorney with the New Mexico Environmental Law Center, which is fighting the copper rule and other regulatory rollbacks. "The idea is to make the Environment Department ineffective."</a:t>
            </a:r>
          </a:p>
        </p:txBody>
      </p:sp>
    </p:spTree>
    <p:extLst>
      <p:ext uri="{BB962C8B-B14F-4D97-AF65-F5344CB8AC3E}">
        <p14:creationId xmlns:p14="http://schemas.microsoft.com/office/powerpoint/2010/main" val="336048320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600" y="0"/>
            <a:ext cx="8676027" cy="6858000"/>
          </a:xfrm>
          <a:prstGeom prst="rect">
            <a:avLst/>
          </a:prstGeom>
        </p:spPr>
      </p:pic>
      <p:sp>
        <p:nvSpPr>
          <p:cNvPr id="3" name="Content Placeholder 2"/>
          <p:cNvSpPr>
            <a:spLocks noGrp="1"/>
          </p:cNvSpPr>
          <p:nvPr>
            <p:ph idx="1"/>
          </p:nvPr>
        </p:nvSpPr>
        <p:spPr>
          <a:xfrm>
            <a:off x="5796492" y="-13511"/>
            <a:ext cx="3440992" cy="3269414"/>
          </a:xfrm>
          <a:solidFill>
            <a:srgbClr val="FDEADA"/>
          </a:solidFill>
        </p:spPr>
        <p:txBody>
          <a:bodyPr>
            <a:normAutofit fontScale="92500"/>
          </a:bodyPr>
          <a:lstStyle/>
          <a:p>
            <a:pPr marL="0" indent="0">
              <a:buNone/>
            </a:pPr>
            <a:r>
              <a:rPr lang="en-US" sz="2200" dirty="0"/>
              <a:t>The Safe Drinking Water Act Maximum Contaminant Level (MCL) is exceeded </a:t>
            </a:r>
            <a:r>
              <a:rPr lang="en-US" sz="2200" dirty="0" smtClean="0"/>
              <a:t>in 2005 in </a:t>
            </a:r>
            <a:r>
              <a:rPr lang="en-US" sz="2200" dirty="0"/>
              <a:t>one municipal supply well and 14 monitor wells. The exact extent of the plume has not yet been defined but is estimated to be 1.5 miles by 1 1/2 miles and lies within the central district of the </a:t>
            </a:r>
            <a:r>
              <a:rPr lang="en-US" sz="2200" dirty="0" smtClean="0"/>
              <a:t>City. </a:t>
            </a:r>
            <a:r>
              <a:rPr lang="en-US" sz="2200" dirty="0" smtClean="0">
                <a:hlinkClick r:id="rId3"/>
              </a:rPr>
              <a:t>source</a:t>
            </a:r>
            <a:endParaRPr lang="en-US" sz="2200" dirty="0"/>
          </a:p>
        </p:txBody>
      </p:sp>
    </p:spTree>
    <p:extLst>
      <p:ext uri="{BB962C8B-B14F-4D97-AF65-F5344CB8AC3E}">
        <p14:creationId xmlns:p14="http://schemas.microsoft.com/office/powerpoint/2010/main" val="15630214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62000"/>
            <a:ext cx="9144000" cy="6096000"/>
          </a:xfrm>
          <a:prstGeom prst="rect">
            <a:avLst/>
          </a:prstGeom>
        </p:spPr>
      </p:pic>
      <p:sp>
        <p:nvSpPr>
          <p:cNvPr id="5" name="Title 4"/>
          <p:cNvSpPr>
            <a:spLocks noGrp="1"/>
          </p:cNvSpPr>
          <p:nvPr>
            <p:ph type="title"/>
          </p:nvPr>
        </p:nvSpPr>
        <p:spPr>
          <a:xfrm>
            <a:off x="457200" y="252057"/>
            <a:ext cx="8229600" cy="487362"/>
          </a:xfrm>
        </p:spPr>
        <p:txBody>
          <a:bodyPr>
            <a:noAutofit/>
          </a:bodyPr>
          <a:lstStyle/>
          <a:p>
            <a:r>
              <a:rPr lang="en-US" sz="3200" dirty="0" smtClean="0">
                <a:solidFill>
                  <a:srgbClr val="008000"/>
                </a:solidFill>
              </a:rPr>
              <a:t>The Copper Threat to New Mexico Groundwater</a:t>
            </a:r>
            <a:endParaRPr lang="en-US" sz="3200" dirty="0">
              <a:solidFill>
                <a:srgbClr val="008000"/>
              </a:solidFill>
            </a:endParaRPr>
          </a:p>
        </p:txBody>
      </p:sp>
    </p:spTree>
    <p:extLst>
      <p:ext uri="{BB962C8B-B14F-4D97-AF65-F5344CB8AC3E}">
        <p14:creationId xmlns:p14="http://schemas.microsoft.com/office/powerpoint/2010/main" val="3398774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73992" cy="1143000"/>
          </a:xfrm>
        </p:spPr>
        <p:txBody>
          <a:bodyPr>
            <a:noAutofit/>
          </a:bodyPr>
          <a:lstStyle/>
          <a:p>
            <a:r>
              <a:rPr lang="en-US" sz="3200" dirty="0" smtClean="0">
                <a:solidFill>
                  <a:srgbClr val="008000"/>
                </a:solidFill>
              </a:rPr>
              <a:t>New Mexico fight over Manure Water Lagoons</a:t>
            </a:r>
            <a:endParaRPr lang="en-US" sz="3200" dirty="0">
              <a:solidFill>
                <a:srgbClr val="008000"/>
              </a:solidFill>
            </a:endParaRPr>
          </a:p>
        </p:txBody>
      </p:sp>
      <p:sp>
        <p:nvSpPr>
          <p:cNvPr id="3" name="Content Placeholder 2"/>
          <p:cNvSpPr>
            <a:spLocks noGrp="1"/>
          </p:cNvSpPr>
          <p:nvPr>
            <p:ph idx="1"/>
          </p:nvPr>
        </p:nvSpPr>
        <p:spPr/>
        <p:txBody>
          <a:bodyPr>
            <a:normAutofit lnSpcReduction="10000"/>
          </a:bodyPr>
          <a:lstStyle/>
          <a:p>
            <a:pPr marL="0" indent="0">
              <a:buNone/>
            </a:pPr>
            <a:r>
              <a:rPr lang="en-US" b="1" dirty="0" smtClean="0">
                <a:solidFill>
                  <a:srgbClr val="008000"/>
                </a:solidFill>
              </a:rPr>
              <a:t>THE COW-Water RULE </a:t>
            </a:r>
            <a:r>
              <a:rPr lang="en-US" dirty="0" smtClean="0"/>
              <a:t>-</a:t>
            </a:r>
            <a:r>
              <a:rPr lang="mr-IN" dirty="0" smtClean="0"/>
              <a:t>…</a:t>
            </a:r>
            <a:r>
              <a:rPr lang="en-US" dirty="0" smtClean="0"/>
              <a:t> </a:t>
            </a:r>
            <a:r>
              <a:rPr lang="en-US" dirty="0"/>
              <a:t>monitoring wells to quickly detect leaks, and synthetic liners to keep nitrates, and salts, from seeping into groundwater from manure lagoons. The dairies boycotted the rule's initial advisory group process, balking at the regulatory expense and oversight, and threatening to take their 4,000 jobs </a:t>
            </a:r>
            <a:r>
              <a:rPr lang="en-US" dirty="0" smtClean="0"/>
              <a:t>elsewhere </a:t>
            </a:r>
          </a:p>
          <a:p>
            <a:pPr marL="0" indent="0" algn="ctr">
              <a:buNone/>
            </a:pPr>
            <a:r>
              <a:rPr lang="en-US" b="1" dirty="0" smtClean="0">
                <a:solidFill>
                  <a:srgbClr val="008000"/>
                </a:solidFill>
              </a:rPr>
              <a:t>In sum, THE TIMING IS NOW!</a:t>
            </a:r>
            <a:endParaRPr lang="en-US" b="1" dirty="0">
              <a:solidFill>
                <a:srgbClr val="008000"/>
              </a:solidFill>
            </a:endParaRPr>
          </a:p>
        </p:txBody>
      </p:sp>
    </p:spTree>
    <p:extLst>
      <p:ext uri="{BB962C8B-B14F-4D97-AF65-F5344CB8AC3E}">
        <p14:creationId xmlns:p14="http://schemas.microsoft.com/office/powerpoint/2010/main" val="346798581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968"/>
            <a:ext cx="9144000" cy="698081"/>
          </a:xfrm>
        </p:spPr>
        <p:txBody>
          <a:bodyPr>
            <a:noAutofit/>
          </a:bodyPr>
          <a:lstStyle/>
          <a:p>
            <a:r>
              <a:rPr lang="en-US" sz="3200" b="1" dirty="0" smtClean="0">
                <a:solidFill>
                  <a:srgbClr val="008000"/>
                </a:solidFill>
              </a:rPr>
              <a:t>5</a:t>
            </a:r>
            <a:r>
              <a:rPr lang="en-US" sz="3200" b="1" baseline="30000" dirty="0" smtClean="0">
                <a:solidFill>
                  <a:srgbClr val="008000"/>
                </a:solidFill>
              </a:rPr>
              <a:t>th</a:t>
            </a:r>
            <a:r>
              <a:rPr lang="en-US" sz="3200" b="1" dirty="0" smtClean="0">
                <a:solidFill>
                  <a:srgbClr val="008000"/>
                </a:solidFill>
              </a:rPr>
              <a:t> True Storytelling Principle” You must be able to help stories on their way and be open to experiment</a:t>
            </a:r>
            <a:endParaRPr lang="en-US" sz="3200" b="1" dirty="0">
              <a:solidFill>
                <a:srgbClr val="008000"/>
              </a:solidFill>
            </a:endParaRPr>
          </a:p>
        </p:txBody>
      </p:sp>
      <p:sp>
        <p:nvSpPr>
          <p:cNvPr id="3" name="Content Placeholder 2"/>
          <p:cNvSpPr>
            <a:spLocks noGrp="1"/>
          </p:cNvSpPr>
          <p:nvPr>
            <p:ph idx="1"/>
          </p:nvPr>
        </p:nvSpPr>
        <p:spPr>
          <a:xfrm>
            <a:off x="108093" y="945698"/>
            <a:ext cx="8578707" cy="5180465"/>
          </a:xfrm>
        </p:spPr>
        <p:txBody>
          <a:bodyPr>
            <a:normAutofit/>
          </a:bodyPr>
          <a:lstStyle/>
          <a:p>
            <a:pPr marL="0" indent="0">
              <a:buNone/>
            </a:pPr>
            <a:r>
              <a:rPr lang="en-US" sz="2400" dirty="0" smtClean="0"/>
              <a:t>Once upon a time, NMSU was helping a sustainable living water story along. </a:t>
            </a:r>
            <a:endParaRPr lang="en-US" sz="2400" dirty="0"/>
          </a:p>
        </p:txBody>
      </p:sp>
      <p:pic>
        <p:nvPicPr>
          <p:cNvPr id="4" name="Picture 3"/>
          <p:cNvPicPr>
            <a:picLocks noChangeAspect="1"/>
          </p:cNvPicPr>
          <p:nvPr/>
        </p:nvPicPr>
        <p:blipFill>
          <a:blip r:embed="rId2"/>
          <a:stretch>
            <a:fillRect/>
          </a:stretch>
        </p:blipFill>
        <p:spPr>
          <a:xfrm>
            <a:off x="108093" y="1721814"/>
            <a:ext cx="8904169" cy="5136186"/>
          </a:xfrm>
          <a:prstGeom prst="rect">
            <a:avLst/>
          </a:prstGeom>
        </p:spPr>
      </p:pic>
    </p:spTree>
    <p:extLst>
      <p:ext uri="{BB962C8B-B14F-4D97-AF65-F5344CB8AC3E}">
        <p14:creationId xmlns:p14="http://schemas.microsoft.com/office/powerpoint/2010/main" val="219974599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35339" y="2621807"/>
            <a:ext cx="6184900" cy="4343400"/>
          </a:xfrm>
          <a:prstGeom prst="rect">
            <a:avLst/>
          </a:prstGeom>
        </p:spPr>
      </p:pic>
      <p:pic>
        <p:nvPicPr>
          <p:cNvPr id="4" name="Picture 3"/>
          <p:cNvPicPr>
            <a:picLocks noChangeAspect="1"/>
          </p:cNvPicPr>
          <p:nvPr/>
        </p:nvPicPr>
        <p:blipFill>
          <a:blip r:embed="rId3"/>
          <a:stretch>
            <a:fillRect/>
          </a:stretch>
        </p:blipFill>
        <p:spPr>
          <a:xfrm>
            <a:off x="0" y="113843"/>
            <a:ext cx="9144000" cy="3209061"/>
          </a:xfrm>
          <a:prstGeom prst="rect">
            <a:avLst/>
          </a:prstGeom>
        </p:spPr>
      </p:pic>
    </p:spTree>
    <p:extLst>
      <p:ext uri="{BB962C8B-B14F-4D97-AF65-F5344CB8AC3E}">
        <p14:creationId xmlns:p14="http://schemas.microsoft.com/office/powerpoint/2010/main" val="215700699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29539"/>
          </a:xfrm>
        </p:spPr>
        <p:txBody>
          <a:bodyPr>
            <a:noAutofit/>
          </a:bodyPr>
          <a:lstStyle/>
          <a:p>
            <a:r>
              <a:rPr lang="en-US" sz="2800" b="1" dirty="0" smtClean="0">
                <a:solidFill>
                  <a:srgbClr val="008000"/>
                </a:solidFill>
              </a:rPr>
              <a:t>I participating in #5 Principle </a:t>
            </a:r>
            <a:r>
              <a:rPr lang="mr-IN" sz="2800" b="1" dirty="0" smtClean="0">
                <a:solidFill>
                  <a:srgbClr val="008000"/>
                </a:solidFill>
              </a:rPr>
              <a:t>–</a:t>
            </a:r>
            <a:r>
              <a:rPr lang="en-US" sz="2800" b="1" dirty="0" smtClean="0">
                <a:solidFill>
                  <a:srgbClr val="008000"/>
                </a:solidFill>
              </a:rPr>
              <a:t> Helping a School of sustainability along the way, experimenting</a:t>
            </a:r>
            <a:endParaRPr lang="en-US" sz="2800" b="1" dirty="0">
              <a:solidFill>
                <a:srgbClr val="008000"/>
              </a:solidFill>
            </a:endParaRPr>
          </a:p>
        </p:txBody>
      </p:sp>
      <p:pic>
        <p:nvPicPr>
          <p:cNvPr id="4" name="Picture 3"/>
          <p:cNvPicPr>
            <a:picLocks noChangeAspect="1"/>
          </p:cNvPicPr>
          <p:nvPr/>
        </p:nvPicPr>
        <p:blipFill>
          <a:blip r:embed="rId2"/>
          <a:stretch>
            <a:fillRect/>
          </a:stretch>
        </p:blipFill>
        <p:spPr>
          <a:xfrm>
            <a:off x="0" y="850900"/>
            <a:ext cx="9144000" cy="5904086"/>
          </a:xfrm>
          <a:prstGeom prst="rect">
            <a:avLst/>
          </a:prstGeom>
        </p:spPr>
      </p:pic>
    </p:spTree>
    <p:extLst>
      <p:ext uri="{BB962C8B-B14F-4D97-AF65-F5344CB8AC3E}">
        <p14:creationId xmlns:p14="http://schemas.microsoft.com/office/powerpoint/2010/main" val="13729245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solidFill>
                  <a:srgbClr val="008000"/>
                </a:solidFill>
              </a:rPr>
              <a:t>1</a:t>
            </a:r>
            <a:r>
              <a:rPr lang="en-US" sz="3200" b="1" baseline="30000" dirty="0" smtClean="0">
                <a:solidFill>
                  <a:srgbClr val="008000"/>
                </a:solidFill>
              </a:rPr>
              <a:t>st</a:t>
            </a:r>
            <a:r>
              <a:rPr lang="en-US" sz="3200" b="1" dirty="0" smtClean="0">
                <a:solidFill>
                  <a:srgbClr val="008000"/>
                </a:solidFill>
              </a:rPr>
              <a:t> True Storytelling Principle:</a:t>
            </a:r>
            <a:br>
              <a:rPr lang="en-US" sz="3200" b="1" dirty="0" smtClean="0">
                <a:solidFill>
                  <a:srgbClr val="008000"/>
                </a:solidFill>
              </a:rPr>
            </a:br>
            <a:r>
              <a:rPr lang="en-US" sz="3200" b="1" dirty="0" smtClean="0">
                <a:solidFill>
                  <a:srgbClr val="008000"/>
                </a:solidFill>
              </a:rPr>
              <a:t>You yourself must be true and prepare the energy and effort for a sustainable future</a:t>
            </a:r>
            <a:endParaRPr lang="en-US" sz="3200" b="1" dirty="0">
              <a:solidFill>
                <a:srgbClr val="008000"/>
              </a:solidFill>
            </a:endParaRPr>
          </a:p>
        </p:txBody>
      </p:sp>
      <p:sp>
        <p:nvSpPr>
          <p:cNvPr id="3" name="Content Placeholder 2"/>
          <p:cNvSpPr>
            <a:spLocks noGrp="1"/>
          </p:cNvSpPr>
          <p:nvPr>
            <p:ph idx="1"/>
          </p:nvPr>
        </p:nvSpPr>
        <p:spPr>
          <a:xfrm>
            <a:off x="191961" y="1600200"/>
            <a:ext cx="8952039" cy="5089811"/>
          </a:xfrm>
        </p:spPr>
        <p:txBody>
          <a:bodyPr>
            <a:normAutofit fontScale="85000" lnSpcReduction="20000"/>
          </a:bodyPr>
          <a:lstStyle/>
          <a:p>
            <a:pPr marL="0" indent="0">
              <a:buNone/>
            </a:pPr>
            <a:r>
              <a:rPr lang="en-US" dirty="0" smtClean="0"/>
              <a:t>Water is life, and our body is 75% water as infant, and 65% as adult male and 60% as adult female? Why do women have less water than men? Men usually have more body fat.</a:t>
            </a:r>
          </a:p>
          <a:p>
            <a:pPr marL="0" indent="0">
              <a:buNone/>
            </a:pPr>
            <a:r>
              <a:rPr lang="en-US" dirty="0"/>
              <a:t>I</a:t>
            </a:r>
            <a:r>
              <a:rPr lang="en-US" dirty="0" smtClean="0"/>
              <a:t>n 37.2 living cells is 2/3rds of the water in our body, and other 1/3 of living water is extracellular. Our body is colonies of trillions of living cells, 2/3rds water, swimming in the other 1/3</a:t>
            </a:r>
            <a:r>
              <a:rPr lang="en-US" baseline="30000" dirty="0" smtClean="0"/>
              <a:t>rd</a:t>
            </a:r>
            <a:r>
              <a:rPr lang="en-US" dirty="0" smtClean="0"/>
              <a:t> of the living water lubricating our joints, digesting food, wetting the eyes, nose, and throat</a:t>
            </a:r>
          </a:p>
          <a:p>
            <a:pPr marL="0" indent="0">
              <a:buNone/>
            </a:pPr>
            <a:r>
              <a:rPr lang="en-US" dirty="0" smtClean="0"/>
              <a:t>Our brain cells are 73% water, lungs 83%, muscles &amp; kidney 71%, skin 64%, and bones 31% water.</a:t>
            </a:r>
          </a:p>
          <a:p>
            <a:pPr marL="0" indent="0">
              <a:buNone/>
            </a:pPr>
            <a:r>
              <a:rPr lang="en-US" dirty="0" smtClean="0"/>
              <a:t>To prepare the energy of your body for a sustainable future, drink plenty of water, to stay alive in the desert.</a:t>
            </a:r>
          </a:p>
          <a:p>
            <a:pPr marL="0" indent="0">
              <a:buNone/>
            </a:pPr>
            <a:r>
              <a:rPr lang="en-US" b="1" dirty="0" smtClean="0">
                <a:solidFill>
                  <a:srgbClr val="008000"/>
                </a:solidFill>
              </a:rPr>
              <a:t>Story of David’s microscope water experiments</a:t>
            </a:r>
            <a:endParaRPr lang="en-US" b="1" dirty="0">
              <a:solidFill>
                <a:srgbClr val="008000"/>
              </a:solidFill>
            </a:endParaRPr>
          </a:p>
        </p:txBody>
      </p:sp>
    </p:spTree>
    <p:extLst>
      <p:ext uri="{BB962C8B-B14F-4D97-AF65-F5344CB8AC3E}">
        <p14:creationId xmlns:p14="http://schemas.microsoft.com/office/powerpoint/2010/main" val="236113788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2203"/>
            <a:ext cx="3486002" cy="3150810"/>
          </a:xfrm>
          <a:prstGeom prst="rect">
            <a:avLst/>
          </a:prstGeom>
        </p:spPr>
      </p:pic>
      <p:pic>
        <p:nvPicPr>
          <p:cNvPr id="7" name="Picture 6"/>
          <p:cNvPicPr>
            <a:picLocks noChangeAspect="1"/>
          </p:cNvPicPr>
          <p:nvPr/>
        </p:nvPicPr>
        <p:blipFill>
          <a:blip r:embed="rId3"/>
          <a:stretch>
            <a:fillRect/>
          </a:stretch>
        </p:blipFill>
        <p:spPr>
          <a:xfrm>
            <a:off x="4365700" y="416467"/>
            <a:ext cx="4778300" cy="4730834"/>
          </a:xfrm>
          <a:prstGeom prst="rect">
            <a:avLst/>
          </a:prstGeom>
        </p:spPr>
      </p:pic>
      <p:pic>
        <p:nvPicPr>
          <p:cNvPr id="8" name="Picture 7"/>
          <p:cNvPicPr>
            <a:picLocks noChangeAspect="1"/>
          </p:cNvPicPr>
          <p:nvPr/>
        </p:nvPicPr>
        <p:blipFill>
          <a:blip r:embed="rId4"/>
          <a:stretch>
            <a:fillRect/>
          </a:stretch>
        </p:blipFill>
        <p:spPr>
          <a:xfrm>
            <a:off x="0" y="3896742"/>
            <a:ext cx="4607468" cy="2961258"/>
          </a:xfrm>
          <a:prstGeom prst="rect">
            <a:avLst/>
          </a:prstGeom>
        </p:spPr>
      </p:pic>
      <p:sp>
        <p:nvSpPr>
          <p:cNvPr id="9" name="TextBox 8"/>
          <p:cNvSpPr txBox="1"/>
          <p:nvPr/>
        </p:nvSpPr>
        <p:spPr>
          <a:xfrm>
            <a:off x="4607468" y="4919008"/>
            <a:ext cx="4536532" cy="1938992"/>
          </a:xfrm>
          <a:prstGeom prst="rect">
            <a:avLst/>
          </a:prstGeom>
          <a:noFill/>
        </p:spPr>
        <p:txBody>
          <a:bodyPr wrap="square" rtlCol="0">
            <a:spAutoFit/>
          </a:bodyPr>
          <a:lstStyle/>
          <a:p>
            <a:r>
              <a:rPr lang="en-US" sz="2400" b="1" dirty="0" smtClean="0">
                <a:solidFill>
                  <a:srgbClr val="008000"/>
                </a:solidFill>
              </a:rPr>
              <a:t>#5 Help Story on their way: When I asked Jeff to step down from Faculty senate, so I could run for the seat, and develop a School of Sustainability Initiative</a:t>
            </a:r>
            <a:endParaRPr lang="en-US" sz="2400" b="1" dirty="0">
              <a:solidFill>
                <a:srgbClr val="008000"/>
              </a:solidFill>
            </a:endParaRPr>
          </a:p>
        </p:txBody>
      </p:sp>
    </p:spTree>
    <p:extLst>
      <p:ext uri="{BB962C8B-B14F-4D97-AF65-F5344CB8AC3E}">
        <p14:creationId xmlns:p14="http://schemas.microsoft.com/office/powerpoint/2010/main" val="328283879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949"/>
            <a:ext cx="9144000" cy="860199"/>
          </a:xfrm>
        </p:spPr>
        <p:txBody>
          <a:bodyPr>
            <a:noAutofit/>
          </a:bodyPr>
          <a:lstStyle/>
          <a:p>
            <a:r>
              <a:rPr lang="en-US" sz="3200" b="1" dirty="0" smtClean="0">
                <a:solidFill>
                  <a:srgbClr val="008000"/>
                </a:solidFill>
              </a:rPr>
              <a:t>6</a:t>
            </a:r>
            <a:r>
              <a:rPr lang="en-US" sz="3200" b="1" baseline="30000" dirty="0" smtClean="0">
                <a:solidFill>
                  <a:srgbClr val="008000"/>
                </a:solidFill>
              </a:rPr>
              <a:t>th</a:t>
            </a:r>
            <a:r>
              <a:rPr lang="en-US" sz="3200" b="1" dirty="0" smtClean="0">
                <a:solidFill>
                  <a:srgbClr val="008000"/>
                </a:solidFill>
              </a:rPr>
              <a:t> Principle: You must consider staging including scenography and artifacts</a:t>
            </a:r>
            <a:endParaRPr lang="en-US" sz="3200" b="1" dirty="0">
              <a:solidFill>
                <a:srgbClr val="008000"/>
              </a:solidFill>
            </a:endParaRPr>
          </a:p>
        </p:txBody>
      </p:sp>
      <p:sp>
        <p:nvSpPr>
          <p:cNvPr id="3" name="Content Placeholder 2"/>
          <p:cNvSpPr>
            <a:spLocks noGrp="1"/>
          </p:cNvSpPr>
          <p:nvPr>
            <p:ph idx="1"/>
          </p:nvPr>
        </p:nvSpPr>
        <p:spPr>
          <a:xfrm>
            <a:off x="0" y="986228"/>
            <a:ext cx="2850955" cy="5871772"/>
          </a:xfrm>
        </p:spPr>
        <p:txBody>
          <a:bodyPr/>
          <a:lstStyle/>
          <a:p>
            <a:pPr marL="0" indent="0">
              <a:buNone/>
            </a:pPr>
            <a:r>
              <a:rPr lang="en-US" dirty="0" smtClean="0"/>
              <a:t>Staging the new story with the ‘refillable water bottle’ artifact. Scenography of the </a:t>
            </a:r>
            <a:r>
              <a:rPr lang="en-US" b="1" dirty="0" smtClean="0">
                <a:solidFill>
                  <a:srgbClr val="008000"/>
                </a:solidFill>
              </a:rPr>
              <a:t>Popup Events of 17 UN Sustainable Development Goals.</a:t>
            </a:r>
            <a:endParaRPr lang="en-US" b="1" dirty="0">
              <a:solidFill>
                <a:srgbClr val="008000"/>
              </a:solidFill>
            </a:endParaRPr>
          </a:p>
        </p:txBody>
      </p:sp>
      <p:pic>
        <p:nvPicPr>
          <p:cNvPr id="4" name="Picture 3"/>
          <p:cNvPicPr>
            <a:picLocks noChangeAspect="1"/>
          </p:cNvPicPr>
          <p:nvPr/>
        </p:nvPicPr>
        <p:blipFill>
          <a:blip r:embed="rId2"/>
          <a:stretch>
            <a:fillRect/>
          </a:stretch>
        </p:blipFill>
        <p:spPr>
          <a:xfrm>
            <a:off x="2902521" y="1859309"/>
            <a:ext cx="6241479" cy="4998691"/>
          </a:xfrm>
          <a:prstGeom prst="rect">
            <a:avLst/>
          </a:prstGeom>
        </p:spPr>
      </p:pic>
    </p:spTree>
    <p:extLst>
      <p:ext uri="{BB962C8B-B14F-4D97-AF65-F5344CB8AC3E}">
        <p14:creationId xmlns:p14="http://schemas.microsoft.com/office/powerpoint/2010/main" val="2430257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98" y="177998"/>
            <a:ext cx="3811829" cy="1671971"/>
          </a:xfrm>
        </p:spPr>
        <p:txBody>
          <a:bodyPr>
            <a:normAutofit fontScale="90000"/>
          </a:bodyPr>
          <a:lstStyle/>
          <a:p>
            <a:r>
              <a:rPr lang="en-US" sz="3600" b="1" dirty="0" smtClean="0"/>
              <a:t>Kolding Denmark’s Popup </a:t>
            </a:r>
            <a:r>
              <a:rPr lang="en-US" sz="2800" dirty="0" smtClean="0"/>
              <a:t>of 17 UN Sustainable Development Goals</a:t>
            </a:r>
            <a:br>
              <a:rPr lang="en-US" sz="2800" dirty="0" smtClean="0"/>
            </a:br>
            <a:r>
              <a:rPr lang="en-US" sz="2800" dirty="0" smtClean="0"/>
              <a:t> </a:t>
            </a:r>
            <a:r>
              <a:rPr lang="en-US" sz="2400" dirty="0" smtClean="0"/>
              <a:t>August 25-26 2018</a:t>
            </a:r>
            <a:endParaRPr lang="en-US" sz="2400"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32</a:t>
            </a:fld>
            <a:endParaRPr lang="en-US"/>
          </a:p>
        </p:txBody>
      </p:sp>
      <p:pic>
        <p:nvPicPr>
          <p:cNvPr id="6" name="Picture 5" descr="Korning_UNSDG_Festivalism_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9127" y="0"/>
            <a:ext cx="5148146" cy="6858000"/>
          </a:xfrm>
          <a:prstGeom prst="rect">
            <a:avLst/>
          </a:prstGeom>
        </p:spPr>
      </p:pic>
      <p:pic>
        <p:nvPicPr>
          <p:cNvPr id="8" name="Picture 7"/>
          <p:cNvPicPr>
            <a:picLocks noChangeAspect="1"/>
          </p:cNvPicPr>
          <p:nvPr/>
        </p:nvPicPr>
        <p:blipFill>
          <a:blip r:embed="rId3"/>
          <a:stretch>
            <a:fillRect/>
          </a:stretch>
        </p:blipFill>
        <p:spPr>
          <a:xfrm>
            <a:off x="352160" y="2126083"/>
            <a:ext cx="3306130" cy="4441240"/>
          </a:xfrm>
          <a:prstGeom prst="rect">
            <a:avLst/>
          </a:prstGeom>
        </p:spPr>
      </p:pic>
    </p:spTree>
    <p:extLst>
      <p:ext uri="{BB962C8B-B14F-4D97-AF65-F5344CB8AC3E}">
        <p14:creationId xmlns:p14="http://schemas.microsoft.com/office/powerpoint/2010/main" val="255766137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1590"/>
            <a:ext cx="9025772" cy="918678"/>
          </a:xfrm>
        </p:spPr>
        <p:txBody>
          <a:bodyPr>
            <a:noAutofit/>
          </a:bodyPr>
          <a:lstStyle/>
          <a:p>
            <a:r>
              <a:rPr lang="en-US" sz="3200" b="1" dirty="0" smtClean="0">
                <a:solidFill>
                  <a:srgbClr val="008000"/>
                </a:solidFill>
              </a:rPr>
              <a:t>7</a:t>
            </a:r>
            <a:r>
              <a:rPr lang="en-US" sz="3200" b="1" baseline="30000" dirty="0" smtClean="0">
                <a:solidFill>
                  <a:srgbClr val="008000"/>
                </a:solidFill>
              </a:rPr>
              <a:t>th</a:t>
            </a:r>
            <a:r>
              <a:rPr lang="en-US" sz="3200" b="1" dirty="0" smtClean="0">
                <a:solidFill>
                  <a:srgbClr val="008000"/>
                </a:solidFill>
              </a:rPr>
              <a:t> Principle: You must reflect on the stories and how they create value</a:t>
            </a:r>
            <a:endParaRPr lang="en-US" sz="3200" b="1" dirty="0">
              <a:solidFill>
                <a:srgbClr val="008000"/>
              </a:solidFill>
            </a:endParaRPr>
          </a:p>
        </p:txBody>
      </p:sp>
      <p:sp>
        <p:nvSpPr>
          <p:cNvPr id="3" name="Content Placeholder 2"/>
          <p:cNvSpPr>
            <a:spLocks noGrp="1"/>
          </p:cNvSpPr>
          <p:nvPr>
            <p:ph idx="1"/>
          </p:nvPr>
        </p:nvSpPr>
        <p:spPr>
          <a:xfrm>
            <a:off x="2" y="1040268"/>
            <a:ext cx="5782978" cy="5817732"/>
          </a:xfrm>
        </p:spPr>
        <p:txBody>
          <a:bodyPr/>
          <a:lstStyle/>
          <a:p>
            <a:pPr marL="0" indent="0">
              <a:buNone/>
            </a:pPr>
            <a:r>
              <a:rPr lang="en-US" dirty="0" smtClean="0"/>
              <a:t>A post-Carboniferous Capitalism will do away with single-use plastic production &amp; consumption</a:t>
            </a:r>
          </a:p>
          <a:p>
            <a:pPr marL="0" indent="0">
              <a:buNone/>
            </a:pPr>
            <a:r>
              <a:rPr lang="en-US" dirty="0" smtClean="0"/>
              <a:t>Aquafina &amp; Pepsi contracts at NMSU are a waste of water, and a very unhealthy higher education</a:t>
            </a:r>
            <a:endParaRPr lang="en-US" dirty="0"/>
          </a:p>
        </p:txBody>
      </p:sp>
      <p:pic>
        <p:nvPicPr>
          <p:cNvPr id="4" name="Picture 3"/>
          <p:cNvPicPr>
            <a:picLocks noChangeAspect="1"/>
          </p:cNvPicPr>
          <p:nvPr/>
        </p:nvPicPr>
        <p:blipFill>
          <a:blip r:embed="rId2"/>
          <a:stretch>
            <a:fillRect/>
          </a:stretch>
        </p:blipFill>
        <p:spPr>
          <a:xfrm>
            <a:off x="6026190" y="995517"/>
            <a:ext cx="3117810" cy="4241286"/>
          </a:xfrm>
          <a:prstGeom prst="rect">
            <a:avLst/>
          </a:prstGeom>
        </p:spPr>
      </p:pic>
      <p:sp>
        <p:nvSpPr>
          <p:cNvPr id="5" name="Rectangle 4"/>
          <p:cNvSpPr/>
          <p:nvPr/>
        </p:nvSpPr>
        <p:spPr>
          <a:xfrm>
            <a:off x="2" y="5236803"/>
            <a:ext cx="9143998" cy="1631216"/>
          </a:xfrm>
          <a:prstGeom prst="rect">
            <a:avLst/>
          </a:prstGeom>
        </p:spPr>
        <p:txBody>
          <a:bodyPr wrap="square">
            <a:spAutoFit/>
          </a:bodyPr>
          <a:lstStyle/>
          <a:p>
            <a:r>
              <a:rPr lang="en-US" sz="2000" dirty="0" smtClean="0">
                <a:solidFill>
                  <a:srgbClr val="FF0000"/>
                </a:solidFill>
              </a:rPr>
              <a:t>Fecal </a:t>
            </a:r>
            <a:r>
              <a:rPr lang="en-US" sz="2000" dirty="0">
                <a:solidFill>
                  <a:srgbClr val="FF0000"/>
                </a:solidFill>
              </a:rPr>
              <a:t>matter</a:t>
            </a:r>
            <a:r>
              <a:rPr lang="en-US" sz="2000" dirty="0" smtClean="0">
                <a:solidFill>
                  <a:srgbClr val="FF0000"/>
                </a:solidFill>
              </a:rPr>
              <a:t>) </a:t>
            </a:r>
            <a:r>
              <a:rPr lang="en-US" sz="2000" dirty="0">
                <a:solidFill>
                  <a:srgbClr val="FF0000"/>
                </a:solidFill>
              </a:rPr>
              <a:t>found </a:t>
            </a:r>
            <a:r>
              <a:rPr lang="en-US" sz="2000" dirty="0" smtClean="0">
                <a:solidFill>
                  <a:srgbClr val="FF0000"/>
                </a:solidFill>
              </a:rPr>
              <a:t>in </a:t>
            </a:r>
            <a:r>
              <a:rPr lang="en-US" sz="2000" dirty="0">
                <a:solidFill>
                  <a:srgbClr val="FF0000"/>
                </a:solidFill>
              </a:rPr>
              <a:t>Nestle Pure Life and Baraka Water bottled </a:t>
            </a:r>
            <a:r>
              <a:rPr lang="en-US" sz="2000" dirty="0" smtClean="0">
                <a:solidFill>
                  <a:srgbClr val="FF0000"/>
                </a:solidFill>
              </a:rPr>
              <a:t>water </a:t>
            </a:r>
            <a:r>
              <a:rPr lang="en-US" sz="2000" dirty="0">
                <a:solidFill>
                  <a:srgbClr val="FF0000"/>
                </a:solidFill>
              </a:rPr>
              <a:t>and live protozoa in samples of Aquafina bottled water, produced by </a:t>
            </a:r>
            <a:r>
              <a:rPr lang="en-US" sz="2000" dirty="0" err="1">
                <a:solidFill>
                  <a:srgbClr val="FF0000"/>
                </a:solidFill>
              </a:rPr>
              <a:t>PepsiCo</a:t>
            </a:r>
            <a:r>
              <a:rPr lang="en-US" sz="2000" dirty="0" err="1" smtClean="0">
                <a:solidFill>
                  <a:srgbClr val="FF0000"/>
                </a:solidFill>
              </a:rPr>
              <a:t>,“</a:t>
            </a:r>
            <a:r>
              <a:rPr lang="en-US" sz="2000" dirty="0" err="1">
                <a:solidFill>
                  <a:srgbClr val="FF0000"/>
                </a:solidFill>
              </a:rPr>
              <a:t>unfit</a:t>
            </a:r>
            <a:r>
              <a:rPr lang="en-US" sz="2000" dirty="0">
                <a:solidFill>
                  <a:srgbClr val="FF0000"/>
                </a:solidFill>
              </a:rPr>
              <a:t> for human consumption.</a:t>
            </a:r>
            <a:r>
              <a:rPr lang="en-US" sz="2000" dirty="0" smtClean="0">
                <a:solidFill>
                  <a:srgbClr val="FF0000"/>
                </a:solidFill>
              </a:rPr>
              <a:t>”</a:t>
            </a:r>
            <a:r>
              <a:rPr lang="en-US" sz="2000" dirty="0">
                <a:hlinkClick r:id="rId3"/>
              </a:rPr>
              <a:t> Bottled Water in Egypt</a:t>
            </a:r>
            <a:r>
              <a:rPr lang="en-US" sz="2000" dirty="0" smtClean="0">
                <a:solidFill>
                  <a:srgbClr val="FF0000"/>
                </a:solidFill>
              </a:rPr>
              <a:t> </a:t>
            </a:r>
            <a:r>
              <a:rPr lang="en-US" sz="2000" dirty="0" smtClean="0">
                <a:solidFill>
                  <a:srgbClr val="FF0000"/>
                </a:solidFill>
                <a:hlinkClick r:id="rId4"/>
              </a:rPr>
              <a:t>Aquafina &amp; Pepsi bottled water has twice the microplastic than tap water</a:t>
            </a:r>
            <a:r>
              <a:rPr lang="en-US" sz="2000" dirty="0" smtClean="0">
                <a:solidFill>
                  <a:srgbClr val="FF0000"/>
                </a:solidFill>
              </a:rPr>
              <a:t> used to make it. </a:t>
            </a:r>
            <a:r>
              <a:rPr lang="en-US" sz="2000" dirty="0" smtClean="0">
                <a:solidFill>
                  <a:srgbClr val="FF0000"/>
                </a:solidFill>
                <a:hlinkClick r:id="rId5"/>
              </a:rPr>
              <a:t>Pepsi admits Aquafina is just tap water</a:t>
            </a:r>
            <a:r>
              <a:rPr lang="en-US" sz="2000" dirty="0" smtClean="0">
                <a:solidFill>
                  <a:srgbClr val="FF0000"/>
                </a:solidFill>
              </a:rPr>
              <a:t>.</a:t>
            </a:r>
            <a:endParaRPr lang="en-US" dirty="0"/>
          </a:p>
        </p:txBody>
      </p:sp>
    </p:spTree>
    <p:extLst>
      <p:ext uri="{BB962C8B-B14F-4D97-AF65-F5344CB8AC3E}">
        <p14:creationId xmlns:p14="http://schemas.microsoft.com/office/powerpoint/2010/main" val="239364292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1FC063-5EA9-49AF-AFAF-D68C9E82B23B}" type="slidenum">
              <a:rPr lang="en-US" smtClean="0"/>
              <a:pPr/>
              <a:t>34</a:t>
            </a:fld>
            <a:endParaRPr lang="en-US"/>
          </a:p>
        </p:txBody>
      </p:sp>
      <p:pic>
        <p:nvPicPr>
          <p:cNvPr id="5" name="Picture 4"/>
          <p:cNvPicPr>
            <a:picLocks noChangeAspect="1"/>
          </p:cNvPicPr>
          <p:nvPr/>
        </p:nvPicPr>
        <p:blipFill>
          <a:blip r:embed="rId2"/>
          <a:stretch>
            <a:fillRect/>
          </a:stretch>
        </p:blipFill>
        <p:spPr>
          <a:xfrm>
            <a:off x="218485" y="245782"/>
            <a:ext cx="8739459" cy="6612218"/>
          </a:xfrm>
          <a:prstGeom prst="rect">
            <a:avLst/>
          </a:prstGeom>
        </p:spPr>
      </p:pic>
    </p:spTree>
    <p:extLst>
      <p:ext uri="{BB962C8B-B14F-4D97-AF65-F5344CB8AC3E}">
        <p14:creationId xmlns:p14="http://schemas.microsoft.com/office/powerpoint/2010/main" val="15029819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644040"/>
          </a:xfrm>
        </p:spPr>
        <p:txBody>
          <a:bodyPr>
            <a:normAutofit fontScale="90000"/>
          </a:bodyPr>
          <a:lstStyle/>
          <a:p>
            <a:r>
              <a:rPr lang="en-US" b="1" dirty="0" smtClean="0">
                <a:solidFill>
                  <a:srgbClr val="008000"/>
                </a:solidFill>
              </a:rPr>
              <a:t>The Materialism of Coca Cola &amp; Peak Water Crisis</a:t>
            </a:r>
            <a:endParaRPr lang="en-US" b="1" dirty="0">
              <a:solidFill>
                <a:srgbClr val="008000"/>
              </a:solidFill>
            </a:endParaRPr>
          </a:p>
        </p:txBody>
      </p:sp>
      <p:sp>
        <p:nvSpPr>
          <p:cNvPr id="3" name="Content Placeholder 2"/>
          <p:cNvSpPr>
            <a:spLocks noGrp="1"/>
          </p:cNvSpPr>
          <p:nvPr>
            <p:ph idx="1"/>
          </p:nvPr>
        </p:nvSpPr>
        <p:spPr>
          <a:xfrm>
            <a:off x="229699" y="1215898"/>
            <a:ext cx="8715004" cy="5505577"/>
          </a:xfrm>
        </p:spPr>
        <p:txBody>
          <a:bodyPr>
            <a:normAutofit/>
          </a:bodyPr>
          <a:lstStyle/>
          <a:p>
            <a:pPr marL="0" indent="0">
              <a:buNone/>
            </a:pPr>
            <a:r>
              <a:rPr lang="en-US" dirty="0" smtClean="0"/>
              <a:t>Ecofeminist, Dr. Vandana Shiva: “</a:t>
            </a:r>
            <a:r>
              <a:rPr lang="en-US" dirty="0"/>
              <a:t>if you look at a Coca Cola bottle it always says produced by Coca Cola, and they are not meaning the plastic, they are meaning the water inside. All they have done is steal the water from somewhere.” </a:t>
            </a:r>
            <a:r>
              <a:rPr lang="en-US" sz="2200" dirty="0" smtClean="0">
                <a:hlinkClick r:id="rId2"/>
              </a:rPr>
              <a:t>http</a:t>
            </a:r>
            <a:r>
              <a:rPr lang="en-US" sz="2200" dirty="0">
                <a:hlinkClick r:id="rId2"/>
              </a:rPr>
              <a:t>://podacademy.org/podcasts/ecofeminism</a:t>
            </a:r>
            <a:r>
              <a:rPr lang="en-US" sz="2200" dirty="0" smtClean="0">
                <a:hlinkClick r:id="rId2"/>
              </a:rPr>
              <a:t>/</a:t>
            </a:r>
            <a:endParaRPr lang="en-US" sz="2200" dirty="0" smtClean="0"/>
          </a:p>
          <a:p>
            <a:pPr marL="0" indent="0" algn="ctr">
              <a:buNone/>
            </a:pPr>
            <a:r>
              <a:rPr lang="en-US" dirty="0" smtClean="0">
                <a:hlinkClick r:id="rId3"/>
              </a:rPr>
              <a:t>Coca Cola admits Dasani is tap water</a:t>
            </a:r>
            <a:endParaRPr lang="en-US" dirty="0" smtClean="0"/>
          </a:p>
          <a:p>
            <a:pPr marL="0" indent="0">
              <a:buNone/>
            </a:pPr>
            <a:r>
              <a:rPr lang="en-US" b="1" dirty="0"/>
              <a:t>As population rises, overpumping means some nations have reached peak water, which threatens food supply, says Lester </a:t>
            </a:r>
            <a:r>
              <a:rPr lang="en-US" b="1" dirty="0" smtClean="0"/>
              <a:t>Brown (</a:t>
            </a:r>
            <a:r>
              <a:rPr lang="en-US" b="1" dirty="0" smtClean="0">
                <a:hlinkClick r:id="rId4"/>
              </a:rPr>
              <a:t>source</a:t>
            </a:r>
            <a:r>
              <a:rPr lang="en-US" b="1" dirty="0" smtClean="0"/>
              <a:t>)</a:t>
            </a:r>
          </a:p>
        </p:txBody>
      </p:sp>
      <p:sp>
        <p:nvSpPr>
          <p:cNvPr id="4" name="Slide Number Placeholder 3"/>
          <p:cNvSpPr>
            <a:spLocks noGrp="1"/>
          </p:cNvSpPr>
          <p:nvPr>
            <p:ph type="sldNum" sz="quarter" idx="12"/>
          </p:nvPr>
        </p:nvSpPr>
        <p:spPr/>
        <p:txBody>
          <a:bodyPr/>
          <a:lstStyle/>
          <a:p>
            <a:fld id="{651FC063-5EA9-49AF-AFAF-D68C9E82B23B}" type="slidenum">
              <a:rPr lang="en-US" smtClean="0"/>
              <a:pPr/>
              <a:t>35</a:t>
            </a:fld>
            <a:endParaRPr lang="en-US"/>
          </a:p>
        </p:txBody>
      </p:sp>
    </p:spTree>
    <p:extLst>
      <p:ext uri="{BB962C8B-B14F-4D97-AF65-F5344CB8AC3E}">
        <p14:creationId xmlns:p14="http://schemas.microsoft.com/office/powerpoint/2010/main" val="331195458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1FC063-5EA9-49AF-AFAF-D68C9E82B23B}" type="slidenum">
              <a:rPr lang="en-US" smtClean="0"/>
              <a:pPr/>
              <a:t>36</a:t>
            </a:fld>
            <a:endParaRPr lang="en-US"/>
          </a:p>
        </p:txBody>
      </p:sp>
      <p:pic>
        <p:nvPicPr>
          <p:cNvPr id="5" name="Picture 4"/>
          <p:cNvPicPr>
            <a:picLocks noChangeAspect="1"/>
          </p:cNvPicPr>
          <p:nvPr/>
        </p:nvPicPr>
        <p:blipFill>
          <a:blip r:embed="rId3"/>
          <a:stretch>
            <a:fillRect/>
          </a:stretch>
        </p:blipFill>
        <p:spPr>
          <a:xfrm>
            <a:off x="94582" y="0"/>
            <a:ext cx="9049418" cy="6858000"/>
          </a:xfrm>
          <a:prstGeom prst="rect">
            <a:avLst/>
          </a:prstGeom>
        </p:spPr>
      </p:pic>
    </p:spTree>
    <p:extLst>
      <p:ext uri="{BB962C8B-B14F-4D97-AF65-F5344CB8AC3E}">
        <p14:creationId xmlns:p14="http://schemas.microsoft.com/office/powerpoint/2010/main" val="23330318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3600" b="1" dirty="0">
                <a:hlinkClick r:id="rId2"/>
              </a:rPr>
              <a:t>Presence of Pharmaceutical Compounds in Water, North Central New </a:t>
            </a:r>
            <a:r>
              <a:rPr lang="en-US" sz="3600" b="1" dirty="0" smtClean="0">
                <a:hlinkClick r:id="rId2"/>
              </a:rPr>
              <a:t>Mexico</a:t>
            </a:r>
            <a:r>
              <a:rPr lang="en-US" sz="3600" b="1" dirty="0" smtClean="0"/>
              <a:t> </a:t>
            </a:r>
            <a:r>
              <a:rPr lang="en-US" sz="3600" i="1" dirty="0" smtClean="0"/>
              <a:t>Patrick </a:t>
            </a:r>
            <a:r>
              <a:rPr lang="en-US" sz="3600" i="1" dirty="0"/>
              <a:t>Longmire, Ph.D.</a:t>
            </a:r>
            <a:r>
              <a:rPr lang="en-US" i="1" dirty="0"/>
              <a:t/>
            </a:r>
            <a:br>
              <a:rPr lang="en-US" i="1" dirty="0"/>
            </a:br>
            <a:endParaRPr lang="en-US" dirty="0"/>
          </a:p>
        </p:txBody>
      </p:sp>
      <p:sp>
        <p:nvSpPr>
          <p:cNvPr id="3" name="Content Placeholder 2"/>
          <p:cNvSpPr>
            <a:spLocks noGrp="1"/>
          </p:cNvSpPr>
          <p:nvPr>
            <p:ph idx="1"/>
          </p:nvPr>
        </p:nvSpPr>
        <p:spPr>
          <a:xfrm>
            <a:off x="162140" y="1175368"/>
            <a:ext cx="8981860" cy="5566108"/>
          </a:xfrm>
        </p:spPr>
        <p:txBody>
          <a:bodyPr>
            <a:normAutofit fontScale="77500" lnSpcReduction="20000"/>
          </a:bodyPr>
          <a:lstStyle/>
          <a:p>
            <a:pPr marL="0" indent="0">
              <a:buNone/>
            </a:pPr>
            <a:r>
              <a:rPr lang="en-US" dirty="0"/>
              <a:t>Endocrine disruptor chemicals (EDC) and pharmaceutical and personal care products (PPCP) are contaminants of significant concern found in aquatic environments worldwide. Numerous hydrophilic EDC and PPCP have been measured in treated and non-treated wastewater, surface water, and groundwater throughout the United States and Europe during the past several decades</a:t>
            </a:r>
            <a:r>
              <a:rPr lang="en-US" dirty="0" smtClean="0"/>
              <a:t>.</a:t>
            </a:r>
            <a:r>
              <a:rPr lang="mr-IN" dirty="0" smtClean="0"/>
              <a:t>…</a:t>
            </a:r>
            <a:r>
              <a:rPr lang="en-US" dirty="0" smtClean="0"/>
              <a:t>along </a:t>
            </a:r>
            <a:r>
              <a:rPr lang="en-US" dirty="0"/>
              <a:t>the Rio Grande and Santa Fe River are routinely analyzed for 32 PPCP using EPA method 1694. Analytical results show variable types and concentrations of PPCP present at most sampling locations. These water-soluble chemicals undergo limited adsorption/partitioning onto mineral surfaces and solid organic matter and typically migrate in groundwater without any retardation. Commonly detected PPCP present in treated wastewater include acetaminophen, caffeine, carbamazepine, DEET, diazepam, </a:t>
            </a:r>
            <a:r>
              <a:rPr lang="en-US" dirty="0" err="1"/>
              <a:t>diclofenac</a:t>
            </a:r>
            <a:r>
              <a:rPr lang="en-US" dirty="0"/>
              <a:t>, </a:t>
            </a:r>
            <a:r>
              <a:rPr lang="en-US" dirty="0" err="1"/>
              <a:t>dilantin</a:t>
            </a:r>
            <a:r>
              <a:rPr lang="en-US" dirty="0"/>
              <a:t>, </a:t>
            </a:r>
            <a:r>
              <a:rPr lang="en-US" dirty="0" err="1"/>
              <a:t>fluorextine</a:t>
            </a:r>
            <a:r>
              <a:rPr lang="en-US" dirty="0"/>
              <a:t>, </a:t>
            </a:r>
            <a:r>
              <a:rPr lang="en-US" dirty="0" err="1"/>
              <a:t>gemfibrozil</a:t>
            </a:r>
            <a:r>
              <a:rPr lang="en-US" dirty="0"/>
              <a:t>, hydrocodone, </a:t>
            </a:r>
            <a:r>
              <a:rPr lang="en-US" dirty="0" err="1"/>
              <a:t>meprobamate</a:t>
            </a:r>
            <a:r>
              <a:rPr lang="en-US" dirty="0"/>
              <a:t>, methadone, salicylic acid, and </a:t>
            </a:r>
            <a:r>
              <a:rPr lang="en-US" dirty="0" err="1" smtClean="0"/>
              <a:t>sulfamethoxazole</a:t>
            </a:r>
            <a:endParaRPr lang="en-US" dirty="0"/>
          </a:p>
          <a:p>
            <a:pPr marL="0" indent="0">
              <a:buNone/>
            </a:pPr>
            <a:endParaRPr lang="en-US" dirty="0"/>
          </a:p>
        </p:txBody>
      </p:sp>
    </p:spTree>
    <p:extLst>
      <p:ext uri="{BB962C8B-B14F-4D97-AF65-F5344CB8AC3E}">
        <p14:creationId xmlns:p14="http://schemas.microsoft.com/office/powerpoint/2010/main" val="9252651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6288" y="1810336"/>
            <a:ext cx="7567712" cy="5047664"/>
          </a:xfrm>
          <a:prstGeom prst="rect">
            <a:avLst/>
          </a:prstGeom>
        </p:spPr>
      </p:pic>
      <p:sp>
        <p:nvSpPr>
          <p:cNvPr id="2" name="Title 1"/>
          <p:cNvSpPr>
            <a:spLocks noGrp="1"/>
          </p:cNvSpPr>
          <p:nvPr>
            <p:ph type="title"/>
          </p:nvPr>
        </p:nvSpPr>
        <p:spPr/>
        <p:txBody>
          <a:bodyPr>
            <a:normAutofit fontScale="90000"/>
          </a:bodyPr>
          <a:lstStyle/>
          <a:p>
            <a:r>
              <a:rPr lang="en-US" b="1" dirty="0" smtClean="0">
                <a:solidFill>
                  <a:srgbClr val="008000"/>
                </a:solidFill>
              </a:rPr>
              <a:t>Along the Texas/New Mexico border, drilling into aquifer water  </a:t>
            </a:r>
            <a:endParaRPr lang="en-US" b="1" dirty="0">
              <a:solidFill>
                <a:srgbClr val="008000"/>
              </a:solidFill>
            </a:endParaRPr>
          </a:p>
        </p:txBody>
      </p:sp>
    </p:spTree>
    <p:extLst>
      <p:ext uri="{BB962C8B-B14F-4D97-AF65-F5344CB8AC3E}">
        <p14:creationId xmlns:p14="http://schemas.microsoft.com/office/powerpoint/2010/main" val="413458897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the US/Mexico Water Border</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Mexican officials report that wells drilled to a depth of about 400 feet are drying up or producing poor quality water, forcing users to contemplate drilling new wells of depths of 750 feet or </a:t>
            </a:r>
            <a:r>
              <a:rPr lang="en-US" dirty="0" smtClean="0"/>
              <a:t>more</a:t>
            </a:r>
            <a:r>
              <a:rPr lang="mr-IN" dirty="0" smtClean="0"/>
              <a:t>…</a:t>
            </a:r>
            <a:r>
              <a:rPr lang="en-US" dirty="0" smtClean="0"/>
              <a:t> </a:t>
            </a:r>
            <a:r>
              <a:rPr lang="en-US" dirty="0"/>
              <a:t>the level of aquifer is going down and some wells are beginning to be </a:t>
            </a:r>
            <a:r>
              <a:rPr lang="en-US" dirty="0" smtClean="0"/>
              <a:t>exhausted</a:t>
            </a:r>
          </a:p>
          <a:p>
            <a:pPr marL="0" indent="0">
              <a:buNone/>
            </a:pPr>
            <a:r>
              <a:rPr lang="en-US" dirty="0">
                <a:hlinkClick r:id="rId3"/>
              </a:rPr>
              <a:t>https://fnsnews.nmsu.edu/border-wells-drying-up</a:t>
            </a:r>
            <a:r>
              <a:rPr lang="en-US" dirty="0" smtClean="0">
                <a:hlinkClick r:id="rId3"/>
              </a:rPr>
              <a:t>/</a:t>
            </a:r>
            <a:r>
              <a:rPr lang="en-US" dirty="0" smtClean="0"/>
              <a:t> </a:t>
            </a:r>
            <a:endParaRPr lang="en-US" dirty="0"/>
          </a:p>
          <a:p>
            <a:pPr marL="0" indent="0">
              <a:buNone/>
            </a:pPr>
            <a:r>
              <a:rPr lang="en-US" dirty="0" smtClean="0"/>
              <a:t> </a:t>
            </a:r>
            <a:endParaRPr lang="en-US" dirty="0"/>
          </a:p>
          <a:p>
            <a:pPr marL="0" indent="0">
              <a:buNone/>
            </a:pPr>
            <a:endParaRPr lang="en-US" dirty="0"/>
          </a:p>
        </p:txBody>
      </p:sp>
    </p:spTree>
    <p:extLst>
      <p:ext uri="{BB962C8B-B14F-4D97-AF65-F5344CB8AC3E}">
        <p14:creationId xmlns:p14="http://schemas.microsoft.com/office/powerpoint/2010/main" val="39619313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2773906" y="3764215"/>
            <a:ext cx="4473115" cy="3093785"/>
          </a:xfrm>
          <a:prstGeom prst="rect">
            <a:avLst/>
          </a:prstGeom>
        </p:spPr>
      </p:pic>
      <p:sp>
        <p:nvSpPr>
          <p:cNvPr id="2" name="Title 1"/>
          <p:cNvSpPr>
            <a:spLocks noGrp="1"/>
          </p:cNvSpPr>
          <p:nvPr>
            <p:ph type="title"/>
          </p:nvPr>
        </p:nvSpPr>
        <p:spPr>
          <a:xfrm>
            <a:off x="457200" y="274638"/>
            <a:ext cx="8229600" cy="346821"/>
          </a:xfrm>
        </p:spPr>
        <p:txBody>
          <a:bodyPr>
            <a:normAutofit fontScale="90000"/>
          </a:bodyPr>
          <a:lstStyle/>
          <a:p>
            <a:r>
              <a:rPr lang="en-US" b="1" dirty="0" smtClean="0">
                <a:solidFill>
                  <a:srgbClr val="008000"/>
                </a:solidFill>
              </a:rPr>
              <a:t>What I saw living in Water</a:t>
            </a:r>
            <a:endParaRPr lang="en-US" b="1" dirty="0">
              <a:solidFill>
                <a:srgbClr val="008000"/>
              </a:solidFill>
            </a:endParaRPr>
          </a:p>
        </p:txBody>
      </p:sp>
      <p:pic>
        <p:nvPicPr>
          <p:cNvPr id="6" name="Picture 5"/>
          <p:cNvPicPr>
            <a:picLocks noChangeAspect="1"/>
          </p:cNvPicPr>
          <p:nvPr/>
        </p:nvPicPr>
        <p:blipFill>
          <a:blip r:embed="rId3"/>
          <a:stretch>
            <a:fillRect/>
          </a:stretch>
        </p:blipFill>
        <p:spPr>
          <a:xfrm>
            <a:off x="0" y="1038861"/>
            <a:ext cx="4330700" cy="3073400"/>
          </a:xfrm>
          <a:prstGeom prst="rect">
            <a:avLst/>
          </a:prstGeom>
        </p:spPr>
      </p:pic>
      <p:sp>
        <p:nvSpPr>
          <p:cNvPr id="7" name="TextBox 6"/>
          <p:cNvSpPr txBox="1"/>
          <p:nvPr/>
        </p:nvSpPr>
        <p:spPr>
          <a:xfrm>
            <a:off x="1121466" y="642510"/>
            <a:ext cx="2499653" cy="369332"/>
          </a:xfrm>
          <a:prstGeom prst="rect">
            <a:avLst/>
          </a:prstGeom>
          <a:noFill/>
        </p:spPr>
        <p:txBody>
          <a:bodyPr wrap="square" rtlCol="0">
            <a:spAutoFit/>
          </a:bodyPr>
          <a:lstStyle/>
          <a:p>
            <a:r>
              <a:rPr lang="en-US" dirty="0" smtClean="0"/>
              <a:t>Paramecium </a:t>
            </a:r>
            <a:endParaRPr lang="en-US" dirty="0"/>
          </a:p>
        </p:txBody>
      </p:sp>
      <p:pic>
        <p:nvPicPr>
          <p:cNvPr id="8" name="Picture 7"/>
          <p:cNvPicPr>
            <a:picLocks noChangeAspect="1"/>
          </p:cNvPicPr>
          <p:nvPr/>
        </p:nvPicPr>
        <p:blipFill>
          <a:blip r:embed="rId4"/>
          <a:stretch>
            <a:fillRect/>
          </a:stretch>
        </p:blipFill>
        <p:spPr>
          <a:xfrm>
            <a:off x="6251012" y="1477654"/>
            <a:ext cx="2611544" cy="3642626"/>
          </a:xfrm>
          <a:prstGeom prst="rect">
            <a:avLst/>
          </a:prstGeom>
        </p:spPr>
      </p:pic>
      <p:sp>
        <p:nvSpPr>
          <p:cNvPr id="11" name="TextBox 10"/>
          <p:cNvSpPr txBox="1"/>
          <p:nvPr/>
        </p:nvSpPr>
        <p:spPr>
          <a:xfrm>
            <a:off x="6490370" y="1108322"/>
            <a:ext cx="1702467" cy="369332"/>
          </a:xfrm>
          <a:prstGeom prst="rect">
            <a:avLst/>
          </a:prstGeom>
          <a:noFill/>
        </p:spPr>
        <p:txBody>
          <a:bodyPr wrap="square" rtlCol="0">
            <a:spAutoFit/>
          </a:bodyPr>
          <a:lstStyle/>
          <a:p>
            <a:r>
              <a:rPr lang="en-US" dirty="0" smtClean="0"/>
              <a:t>Protozoa</a:t>
            </a:r>
            <a:endParaRPr lang="en-US" dirty="0"/>
          </a:p>
        </p:txBody>
      </p:sp>
    </p:spTree>
    <p:extLst>
      <p:ext uri="{BB962C8B-B14F-4D97-AF65-F5344CB8AC3E}">
        <p14:creationId xmlns:p14="http://schemas.microsoft.com/office/powerpoint/2010/main" val="1488700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6633" y="211723"/>
            <a:ext cx="9240634" cy="6858000"/>
          </a:xfrm>
          <a:prstGeom prst="rect">
            <a:avLst/>
          </a:prstGeom>
        </p:spPr>
      </p:pic>
      <p:sp>
        <p:nvSpPr>
          <p:cNvPr id="3" name="Content Placeholder 2"/>
          <p:cNvSpPr>
            <a:spLocks noGrp="1"/>
          </p:cNvSpPr>
          <p:nvPr>
            <p:ph idx="1"/>
          </p:nvPr>
        </p:nvSpPr>
        <p:spPr>
          <a:xfrm>
            <a:off x="1" y="5317417"/>
            <a:ext cx="5499236" cy="1540583"/>
          </a:xfrm>
          <a:solidFill>
            <a:schemeClr val="accent6">
              <a:lumMod val="20000"/>
              <a:lumOff val="80000"/>
            </a:schemeClr>
          </a:solidFill>
        </p:spPr>
        <p:txBody>
          <a:bodyPr>
            <a:normAutofit fontScale="92500"/>
          </a:bodyPr>
          <a:lstStyle/>
          <a:p>
            <a:pPr marL="0" indent="0">
              <a:buNone/>
            </a:pPr>
            <a:r>
              <a:rPr lang="en-US" sz="2400" dirty="0"/>
              <a:t>“The closer to </a:t>
            </a:r>
            <a:r>
              <a:rPr lang="en-US" sz="2400" dirty="0" smtClean="0"/>
              <a:t>NM/Mexico border, </a:t>
            </a:r>
            <a:r>
              <a:rPr lang="en-US" sz="2400" dirty="0"/>
              <a:t>the deeper you have to </a:t>
            </a:r>
            <a:r>
              <a:rPr lang="en-US" sz="2400" dirty="0" smtClean="0"/>
              <a:t>go (1,500 feet) </a:t>
            </a:r>
            <a:r>
              <a:rPr lang="en-US" sz="2400" dirty="0"/>
              <a:t>to reach water</a:t>
            </a:r>
            <a:r>
              <a:rPr lang="en-US" sz="2400" dirty="0" smtClean="0"/>
              <a:t>, “</a:t>
            </a:r>
            <a:r>
              <a:rPr lang="en-US" sz="2400" dirty="0"/>
              <a:t>About 5 kilometers (3 miles) in, the water is closer to the </a:t>
            </a:r>
            <a:r>
              <a:rPr lang="en-US" sz="2400" dirty="0" smtClean="0"/>
              <a:t>surface</a:t>
            </a:r>
            <a:r>
              <a:rPr lang="en-US" sz="2400" dirty="0" smtClean="0">
                <a:hlinkClick r:id="rId3"/>
              </a:rPr>
              <a:t>” source</a:t>
            </a:r>
            <a:endParaRPr lang="en-US" sz="2400" dirty="0"/>
          </a:p>
        </p:txBody>
      </p:sp>
    </p:spTree>
    <p:extLst>
      <p:ext uri="{BB962C8B-B14F-4D97-AF65-F5344CB8AC3E}">
        <p14:creationId xmlns:p14="http://schemas.microsoft.com/office/powerpoint/2010/main" val="111012813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6831942"/>
          </a:xfrm>
          <a:prstGeom prst="rect">
            <a:avLst/>
          </a:prstGeom>
        </p:spPr>
      </p:pic>
      <p:sp>
        <p:nvSpPr>
          <p:cNvPr id="3" name="TextBox 2"/>
          <p:cNvSpPr txBox="1"/>
          <p:nvPr/>
        </p:nvSpPr>
        <p:spPr>
          <a:xfrm>
            <a:off x="320965" y="247993"/>
            <a:ext cx="1576912" cy="369332"/>
          </a:xfrm>
          <a:prstGeom prst="rect">
            <a:avLst/>
          </a:prstGeom>
          <a:noFill/>
        </p:spPr>
        <p:txBody>
          <a:bodyPr wrap="square" rtlCol="0">
            <a:spAutoFit/>
          </a:bodyPr>
          <a:lstStyle/>
          <a:p>
            <a:r>
              <a:rPr lang="en-US" b="1" dirty="0" smtClean="0"/>
              <a:t>LAS CRUCES</a:t>
            </a:r>
            <a:endParaRPr lang="en-US" b="1" dirty="0"/>
          </a:p>
        </p:txBody>
      </p:sp>
    </p:spTree>
    <p:extLst>
      <p:ext uri="{BB962C8B-B14F-4D97-AF65-F5344CB8AC3E}">
        <p14:creationId xmlns:p14="http://schemas.microsoft.com/office/powerpoint/2010/main" val="1954617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0" y="145527"/>
            <a:ext cx="2010687" cy="6986529"/>
          </a:xfrm>
          <a:prstGeom prst="rect">
            <a:avLst/>
          </a:prstGeom>
          <a:noFill/>
        </p:spPr>
        <p:txBody>
          <a:bodyPr wrap="square" rtlCol="0">
            <a:spAutoFit/>
          </a:bodyPr>
          <a:lstStyle/>
          <a:p>
            <a:r>
              <a:rPr lang="en-US" sz="2800" dirty="0" smtClean="0">
                <a:solidFill>
                  <a:schemeClr val="bg1"/>
                </a:solidFill>
              </a:rPr>
              <a:t>We are already</a:t>
            </a:r>
          </a:p>
          <a:p>
            <a:r>
              <a:rPr lang="en-US" sz="2800" dirty="0" smtClean="0">
                <a:solidFill>
                  <a:schemeClr val="bg1"/>
                </a:solidFill>
              </a:rPr>
              <a:t>de</a:t>
            </a:r>
            <a:r>
              <a:rPr lang="en-US" sz="2800" dirty="0">
                <a:solidFill>
                  <a:schemeClr val="bg1"/>
                </a:solidFill>
              </a:rPr>
              <a:t>-</a:t>
            </a:r>
            <a:r>
              <a:rPr lang="en-US" sz="2800" dirty="0" smtClean="0">
                <a:solidFill>
                  <a:schemeClr val="bg1"/>
                </a:solidFill>
              </a:rPr>
              <a:t>growing our water supply</a:t>
            </a:r>
            <a:endParaRPr lang="en-US" sz="2800" dirty="0">
              <a:solidFill>
                <a:schemeClr val="bg1"/>
              </a:solidFill>
            </a:endParaRPr>
          </a:p>
          <a:p>
            <a:endParaRPr lang="en-US" dirty="0">
              <a:solidFill>
                <a:schemeClr val="bg1"/>
              </a:solidFill>
            </a:endParaRPr>
          </a:p>
          <a:p>
            <a:r>
              <a:rPr lang="en-US" dirty="0" smtClean="0">
                <a:solidFill>
                  <a:schemeClr val="bg1"/>
                </a:solidFill>
              </a:rPr>
              <a:t>Growth for Water Scenarios are Unrealistic because EROI is decreasing each year</a:t>
            </a:r>
          </a:p>
          <a:p>
            <a:endParaRPr lang="en-US" dirty="0">
              <a:solidFill>
                <a:schemeClr val="bg1"/>
              </a:solidFill>
            </a:endParaRPr>
          </a:p>
          <a:p>
            <a:r>
              <a:rPr lang="en-US" dirty="0" smtClean="0">
                <a:solidFill>
                  <a:schemeClr val="bg1"/>
                </a:solidFill>
              </a:rPr>
              <a:t>It costs more to get the next water than the energy it generates, but that is life</a:t>
            </a:r>
          </a:p>
          <a:p>
            <a:endParaRPr lang="en-US" dirty="0">
              <a:solidFill>
                <a:schemeClr val="bg1"/>
              </a:solidFill>
            </a:endParaRPr>
          </a:p>
          <a:p>
            <a:r>
              <a:rPr lang="en-US" sz="1600" dirty="0" smtClean="0">
                <a:solidFill>
                  <a:schemeClr val="bg1"/>
                </a:solidFill>
              </a:rPr>
              <a:t>Schumacher (1973) </a:t>
            </a:r>
            <a:r>
              <a:rPr lang="en-US" sz="2400" dirty="0" smtClean="0">
                <a:solidFill>
                  <a:schemeClr val="bg1"/>
                </a:solidFill>
              </a:rPr>
              <a:t>SMALL IS BEAUTIFUL</a:t>
            </a:r>
            <a:endParaRPr lang="en-US" sz="2400" dirty="0">
              <a:solidFill>
                <a:schemeClr val="bg1"/>
              </a:solidFill>
            </a:endParaRPr>
          </a:p>
        </p:txBody>
      </p:sp>
      <p:sp>
        <p:nvSpPr>
          <p:cNvPr id="4" name="Rectangle 3"/>
          <p:cNvSpPr/>
          <p:nvPr/>
        </p:nvSpPr>
        <p:spPr>
          <a:xfrm>
            <a:off x="7156462" y="145527"/>
            <a:ext cx="1987538" cy="6063199"/>
          </a:xfrm>
          <a:prstGeom prst="rect">
            <a:avLst/>
          </a:prstGeom>
        </p:spPr>
        <p:txBody>
          <a:bodyPr wrap="square">
            <a:spAutoFit/>
          </a:bodyPr>
          <a:lstStyle/>
          <a:p>
            <a:r>
              <a:rPr lang="en-US" sz="3600" dirty="0" smtClean="0">
                <a:solidFill>
                  <a:schemeClr val="bg1"/>
                </a:solidFill>
              </a:rPr>
              <a:t>SIMPLIFY</a:t>
            </a:r>
            <a:endParaRPr lang="en-US" dirty="0" smtClean="0">
              <a:solidFill>
                <a:schemeClr val="bg1"/>
              </a:solidFill>
            </a:endParaRPr>
          </a:p>
          <a:p>
            <a:endParaRPr lang="en-US" dirty="0">
              <a:solidFill>
                <a:schemeClr val="bg1"/>
              </a:solidFill>
            </a:endParaRPr>
          </a:p>
          <a:p>
            <a:r>
              <a:rPr lang="en-US" sz="2800" dirty="0" smtClean="0">
                <a:solidFill>
                  <a:schemeClr val="bg1"/>
                </a:solidFill>
              </a:rPr>
              <a:t>MINIMALIZE</a:t>
            </a:r>
          </a:p>
          <a:p>
            <a:endParaRPr lang="en-US" dirty="0" smtClean="0">
              <a:solidFill>
                <a:schemeClr val="bg1"/>
              </a:solidFill>
            </a:endParaRPr>
          </a:p>
          <a:p>
            <a:r>
              <a:rPr lang="en-US" dirty="0" smtClean="0">
                <a:solidFill>
                  <a:schemeClr val="bg1"/>
                </a:solidFill>
              </a:rPr>
              <a:t>RETHINKING GROWTH YOUTUBE</a:t>
            </a:r>
          </a:p>
          <a:p>
            <a:r>
              <a:rPr lang="en-US" dirty="0">
                <a:solidFill>
                  <a:schemeClr val="bg1"/>
                </a:solidFill>
                <a:hlinkClick r:id="rId3"/>
              </a:rPr>
              <a:t>https://www.youtube.com/watch?time_continue=264&amp;v=</a:t>
            </a:r>
            <a:r>
              <a:rPr lang="en-US" dirty="0" smtClean="0">
                <a:solidFill>
                  <a:schemeClr val="bg1"/>
                </a:solidFill>
                <a:hlinkClick r:id="rId3"/>
              </a:rPr>
              <a:t>0MXP2E09dJQ</a:t>
            </a:r>
            <a:r>
              <a:rPr lang="en-US" dirty="0" smtClean="0">
                <a:solidFill>
                  <a:schemeClr val="bg1"/>
                </a:solidFill>
              </a:rPr>
              <a:t> </a:t>
            </a:r>
          </a:p>
          <a:p>
            <a:endParaRPr lang="en-US" dirty="0">
              <a:solidFill>
                <a:schemeClr val="bg1"/>
              </a:solidFill>
            </a:endParaRPr>
          </a:p>
          <a:p>
            <a:r>
              <a:rPr lang="en-US" dirty="0">
                <a:solidFill>
                  <a:schemeClr val="bg1"/>
                </a:solidFill>
              </a:rPr>
              <a:t>More at </a:t>
            </a:r>
            <a:r>
              <a:rPr lang="en-US" dirty="0">
                <a:solidFill>
                  <a:schemeClr val="bg1"/>
                </a:solidFill>
                <a:hlinkClick r:id="rId4"/>
              </a:rPr>
              <a:t>http://rethinkingprosperity.org/solutions-degrowth</a:t>
            </a:r>
            <a:r>
              <a:rPr lang="en-US" dirty="0" smtClean="0">
                <a:solidFill>
                  <a:schemeClr val="bg1"/>
                </a:solidFill>
                <a:hlinkClick r:id="rId4"/>
              </a:rPr>
              <a:t>/</a:t>
            </a:r>
            <a:r>
              <a:rPr lang="en-US" dirty="0" smtClean="0">
                <a:solidFill>
                  <a:schemeClr val="bg1"/>
                </a:solidFill>
              </a:rPr>
              <a:t> </a:t>
            </a:r>
            <a:endParaRPr lang="en-US" dirty="0">
              <a:solidFill>
                <a:schemeClr val="bg1"/>
              </a:solidFill>
            </a:endParaRPr>
          </a:p>
          <a:p>
            <a:endParaRPr lang="en-US" dirty="0"/>
          </a:p>
        </p:txBody>
      </p:sp>
    </p:spTree>
    <p:extLst>
      <p:ext uri="{BB962C8B-B14F-4D97-AF65-F5344CB8AC3E}">
        <p14:creationId xmlns:p14="http://schemas.microsoft.com/office/powerpoint/2010/main" val="398810002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268" y="36564"/>
            <a:ext cx="8589389" cy="1794265"/>
          </a:xfrm>
        </p:spPr>
        <p:txBody>
          <a:bodyPr>
            <a:normAutofit fontScale="40000" lnSpcReduction="20000"/>
          </a:bodyPr>
          <a:lstStyle/>
          <a:p>
            <a:r>
              <a:rPr lang="en-US" sz="5500" b="1" dirty="0" smtClean="0"/>
              <a:t>Question &amp; Answers about TRUE STORYTELLING</a:t>
            </a:r>
          </a:p>
          <a:p>
            <a:r>
              <a:rPr lang="en-US" sz="7000" b="1" dirty="0" smtClean="0"/>
              <a:t>Thank you and Come to the December Conference</a:t>
            </a:r>
            <a:endParaRPr lang="en-US" sz="4000" dirty="0"/>
          </a:p>
          <a:p>
            <a:pPr algn="ctr"/>
            <a:r>
              <a:rPr lang="en-US" sz="5100" b="1" dirty="0" smtClean="0"/>
              <a:t>Slides </a:t>
            </a:r>
            <a:r>
              <a:rPr lang="en-US" sz="5100" b="1" dirty="0"/>
              <a:t>&amp; books at </a:t>
            </a:r>
            <a:r>
              <a:rPr lang="en-US" sz="5100" b="1" dirty="0" smtClean="0">
                <a:hlinkClick r:id="rId2"/>
              </a:rPr>
              <a:t>www.truestorytelling.org</a:t>
            </a:r>
            <a:r>
              <a:rPr lang="en-US" sz="5100" b="1" dirty="0" smtClean="0"/>
              <a:t> </a:t>
            </a:r>
          </a:p>
          <a:p>
            <a:pPr algn="ctr"/>
            <a:r>
              <a:rPr lang="en-US" sz="5100" b="1" dirty="0" smtClean="0"/>
              <a:t>Conference </a:t>
            </a:r>
            <a:r>
              <a:rPr lang="en-US" sz="5100" b="1" dirty="0" smtClean="0">
                <a:hlinkClick r:id="rId3"/>
              </a:rPr>
              <a:t>https://davidboje.com/quantum</a:t>
            </a:r>
            <a:r>
              <a:rPr lang="en-US" sz="5100" b="1" dirty="0" smtClean="0"/>
              <a:t> </a:t>
            </a:r>
            <a:endParaRPr lang="en-US" sz="5100" b="1" dirty="0"/>
          </a:p>
        </p:txBody>
      </p:sp>
      <p:pic>
        <p:nvPicPr>
          <p:cNvPr id="4" name="Picture 3"/>
          <p:cNvPicPr>
            <a:picLocks noChangeAspect="1"/>
          </p:cNvPicPr>
          <p:nvPr/>
        </p:nvPicPr>
        <p:blipFill>
          <a:blip r:embed="rId4"/>
          <a:stretch>
            <a:fillRect/>
          </a:stretch>
        </p:blipFill>
        <p:spPr>
          <a:xfrm>
            <a:off x="0" y="1748017"/>
            <a:ext cx="9157297" cy="5109983"/>
          </a:xfrm>
          <a:prstGeom prst="rect">
            <a:avLst/>
          </a:prstGeom>
        </p:spPr>
      </p:pic>
    </p:spTree>
    <p:extLst>
      <p:ext uri="{BB962C8B-B14F-4D97-AF65-F5344CB8AC3E}">
        <p14:creationId xmlns:p14="http://schemas.microsoft.com/office/powerpoint/2010/main" val="27335490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38628" y="-12680"/>
            <a:ext cx="4605372" cy="6858000"/>
          </a:xfrm>
          <a:prstGeom prst="rect">
            <a:avLst/>
          </a:prstGeom>
        </p:spPr>
      </p:pic>
      <p:sp>
        <p:nvSpPr>
          <p:cNvPr id="5" name="TextBox 4"/>
          <p:cNvSpPr txBox="1"/>
          <p:nvPr/>
        </p:nvSpPr>
        <p:spPr>
          <a:xfrm>
            <a:off x="-1" y="0"/>
            <a:ext cx="4634491" cy="6986528"/>
          </a:xfrm>
          <a:prstGeom prst="rect">
            <a:avLst/>
          </a:prstGeom>
          <a:noFill/>
        </p:spPr>
        <p:txBody>
          <a:bodyPr wrap="square" rtlCol="0">
            <a:spAutoFit/>
          </a:bodyPr>
          <a:lstStyle/>
          <a:p>
            <a:r>
              <a:rPr lang="en-US" sz="3600" dirty="0" smtClean="0"/>
              <a:t>US Consumer uses 2842 Cubic Meters per year is equivalent to </a:t>
            </a:r>
            <a:r>
              <a:rPr lang="is-IS" sz="3600" dirty="0" smtClean="0"/>
              <a:t>751,041</a:t>
            </a:r>
            <a:r>
              <a:rPr lang="en-US" sz="3600" dirty="0"/>
              <a:t> </a:t>
            </a:r>
            <a:r>
              <a:rPr lang="en-US" sz="3600" dirty="0" smtClean="0"/>
              <a:t>Fluid Gallons, which is double any other nation. </a:t>
            </a:r>
          </a:p>
          <a:p>
            <a:endParaRPr lang="en-US" sz="3600" dirty="0"/>
          </a:p>
          <a:p>
            <a:r>
              <a:rPr lang="en-US" sz="2800" dirty="0" smtClean="0"/>
              <a:t>That includes what your drink, use for bathing, etc. but also includes the Virtual Water use, such as, what water is required to make every thing we consume that capitalism produces </a:t>
            </a:r>
            <a:endParaRPr lang="en-US" sz="2800" dirty="0"/>
          </a:p>
        </p:txBody>
      </p:sp>
      <p:sp>
        <p:nvSpPr>
          <p:cNvPr id="7" name="Rectangle 6"/>
          <p:cNvSpPr/>
          <p:nvPr/>
        </p:nvSpPr>
        <p:spPr>
          <a:xfrm>
            <a:off x="-58905" y="3429000"/>
            <a:ext cx="4597533" cy="369332"/>
          </a:xfrm>
          <a:prstGeom prst="rect">
            <a:avLst/>
          </a:prstGeom>
        </p:spPr>
        <p:txBody>
          <a:bodyPr wrap="none">
            <a:spAutoFit/>
          </a:bodyPr>
          <a:lstStyle/>
          <a:p>
            <a:r>
              <a:rPr lang="en-US" dirty="0"/>
              <a:t>1 Cubic Meter = 264.172052 Gallons [Fluid, US]</a:t>
            </a:r>
          </a:p>
        </p:txBody>
      </p:sp>
      <p:sp>
        <p:nvSpPr>
          <p:cNvPr id="8" name="TextBox 7"/>
          <p:cNvSpPr txBox="1"/>
          <p:nvPr/>
        </p:nvSpPr>
        <p:spPr>
          <a:xfrm>
            <a:off x="8144139" y="6211669"/>
            <a:ext cx="999861" cy="646331"/>
          </a:xfrm>
          <a:prstGeom prst="rect">
            <a:avLst/>
          </a:prstGeom>
          <a:noFill/>
        </p:spPr>
        <p:txBody>
          <a:bodyPr wrap="square" rtlCol="0">
            <a:spAutoFit/>
          </a:bodyPr>
          <a:lstStyle/>
          <a:p>
            <a:r>
              <a:rPr lang="en-US" dirty="0" smtClean="0"/>
              <a:t>Figure by BOJE</a:t>
            </a:r>
            <a:endParaRPr lang="en-US" dirty="0"/>
          </a:p>
        </p:txBody>
      </p:sp>
    </p:spTree>
    <p:extLst>
      <p:ext uri="{BB962C8B-B14F-4D97-AF65-F5344CB8AC3E}">
        <p14:creationId xmlns:p14="http://schemas.microsoft.com/office/powerpoint/2010/main" val="3216859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022395" cy="6858000"/>
          </a:xfrm>
          <a:prstGeom prst="rect">
            <a:avLst/>
          </a:prstGeom>
        </p:spPr>
      </p:pic>
      <p:sp>
        <p:nvSpPr>
          <p:cNvPr id="5" name="Rectangle 4"/>
          <p:cNvSpPr/>
          <p:nvPr/>
        </p:nvSpPr>
        <p:spPr>
          <a:xfrm>
            <a:off x="5042374" y="174171"/>
            <a:ext cx="3980021" cy="646331"/>
          </a:xfrm>
          <a:prstGeom prst="rect">
            <a:avLst/>
          </a:prstGeom>
        </p:spPr>
        <p:txBody>
          <a:bodyPr wrap="square">
            <a:spAutoFit/>
          </a:bodyPr>
          <a:lstStyle/>
          <a:p>
            <a:r>
              <a:rPr lang="en-US" u="sng" dirty="0">
                <a:hlinkClick r:id="rId4"/>
              </a:rPr>
              <a:t>https://pubs.usgs.gov/ha/ha730/ch_c/jpeg/C062.jpeg</a:t>
            </a:r>
            <a:endParaRPr lang="en-US" dirty="0"/>
          </a:p>
        </p:txBody>
      </p:sp>
    </p:spTree>
    <p:extLst>
      <p:ext uri="{BB962C8B-B14F-4D97-AF65-F5344CB8AC3E}">
        <p14:creationId xmlns:p14="http://schemas.microsoft.com/office/powerpoint/2010/main" val="2864914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Virtual water balance per country and direction of gross virtual water flows related to trade in agricultural and industrial products over the period 1996–2005.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00" y="6002550"/>
            <a:ext cx="1991520" cy="6336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9" y="1711911"/>
            <a:ext cx="9057843" cy="3396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71040" y="5972307"/>
            <a:ext cx="3918240"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Arjen Y. Hoekstra, and Mesfin M. Mekonnen PNAS 2012;109:9:3232-3237</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©2012 by National Academy of Sciences</a:t>
            </a:r>
          </a:p>
        </p:txBody>
      </p:sp>
    </p:spTree>
    <p:extLst>
      <p:ext uri="{BB962C8B-B14F-4D97-AF65-F5344CB8AC3E}">
        <p14:creationId xmlns:p14="http://schemas.microsoft.com/office/powerpoint/2010/main" val="40025804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511310" y="0"/>
            <a:ext cx="4632690" cy="6858000"/>
          </a:xfrm>
          <a:prstGeom prst="rect">
            <a:avLst/>
          </a:prstGeom>
        </p:spPr>
      </p:pic>
      <p:sp>
        <p:nvSpPr>
          <p:cNvPr id="8" name="Rectangle 7"/>
          <p:cNvSpPr/>
          <p:nvPr/>
        </p:nvSpPr>
        <p:spPr>
          <a:xfrm>
            <a:off x="310768" y="175274"/>
            <a:ext cx="3607607" cy="2215991"/>
          </a:xfrm>
          <a:prstGeom prst="rect">
            <a:avLst/>
          </a:prstGeom>
        </p:spPr>
        <p:txBody>
          <a:bodyPr wrap="square">
            <a:spAutoFit/>
          </a:bodyPr>
          <a:lstStyle/>
          <a:p>
            <a:r>
              <a:rPr lang="en-US" dirty="0">
                <a:hlinkClick r:id="rId4"/>
              </a:rPr>
              <a:t>https://www.watercalculator.org/wfc2</a:t>
            </a:r>
            <a:r>
              <a:rPr lang="en-US" sz="4000" dirty="0" smtClean="0">
                <a:hlinkClick r:id="rId4"/>
              </a:rPr>
              <a:t>/</a:t>
            </a:r>
            <a:r>
              <a:rPr lang="en-US" sz="4000" dirty="0" smtClean="0"/>
              <a:t> to Calculate your own water footprint</a:t>
            </a:r>
            <a:endParaRPr lang="en-US" sz="4000" dirty="0"/>
          </a:p>
        </p:txBody>
      </p:sp>
      <p:pic>
        <p:nvPicPr>
          <p:cNvPr id="9" name="Picture 8"/>
          <p:cNvPicPr>
            <a:picLocks noChangeAspect="1"/>
          </p:cNvPicPr>
          <p:nvPr/>
        </p:nvPicPr>
        <p:blipFill>
          <a:blip r:embed="rId5"/>
          <a:stretch>
            <a:fillRect/>
          </a:stretch>
        </p:blipFill>
        <p:spPr>
          <a:xfrm>
            <a:off x="-1" y="2713947"/>
            <a:ext cx="4283189" cy="2879181"/>
          </a:xfrm>
          <a:prstGeom prst="rect">
            <a:avLst/>
          </a:prstGeom>
        </p:spPr>
      </p:pic>
      <p:sp>
        <p:nvSpPr>
          <p:cNvPr id="10" name="TextBox 9"/>
          <p:cNvSpPr txBox="1"/>
          <p:nvPr/>
        </p:nvSpPr>
        <p:spPr>
          <a:xfrm>
            <a:off x="8144139" y="6211669"/>
            <a:ext cx="999861" cy="646331"/>
          </a:xfrm>
          <a:prstGeom prst="rect">
            <a:avLst/>
          </a:prstGeom>
          <a:noFill/>
        </p:spPr>
        <p:txBody>
          <a:bodyPr wrap="square" rtlCol="0">
            <a:spAutoFit/>
          </a:bodyPr>
          <a:lstStyle/>
          <a:p>
            <a:r>
              <a:rPr lang="en-US" dirty="0" smtClean="0"/>
              <a:t>Figure by BOJE</a:t>
            </a:r>
            <a:endParaRPr lang="en-US" dirty="0"/>
          </a:p>
        </p:txBody>
      </p:sp>
    </p:spTree>
    <p:extLst>
      <p:ext uri="{BB962C8B-B14F-4D97-AF65-F5344CB8AC3E}">
        <p14:creationId xmlns:p14="http://schemas.microsoft.com/office/powerpoint/2010/main" val="31223579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5440" y="92131"/>
            <a:ext cx="3810000" cy="3810000"/>
          </a:xfrm>
          <a:prstGeom prst="rect">
            <a:avLst/>
          </a:prstGeom>
        </p:spPr>
      </p:pic>
      <p:pic>
        <p:nvPicPr>
          <p:cNvPr id="5" name="Picture 4"/>
          <p:cNvPicPr>
            <a:picLocks noChangeAspect="1"/>
          </p:cNvPicPr>
          <p:nvPr/>
        </p:nvPicPr>
        <p:blipFill>
          <a:blip r:embed="rId3"/>
          <a:stretch>
            <a:fillRect/>
          </a:stretch>
        </p:blipFill>
        <p:spPr>
          <a:xfrm>
            <a:off x="4511310" y="0"/>
            <a:ext cx="4632690" cy="6858000"/>
          </a:xfrm>
          <a:prstGeom prst="rect">
            <a:avLst/>
          </a:prstGeom>
        </p:spPr>
      </p:pic>
      <p:sp>
        <p:nvSpPr>
          <p:cNvPr id="6" name="TextBox 5"/>
          <p:cNvSpPr txBox="1"/>
          <p:nvPr/>
        </p:nvSpPr>
        <p:spPr>
          <a:xfrm>
            <a:off x="0" y="3902131"/>
            <a:ext cx="4391282" cy="3108544"/>
          </a:xfrm>
          <a:prstGeom prst="rect">
            <a:avLst/>
          </a:prstGeom>
          <a:noFill/>
        </p:spPr>
        <p:txBody>
          <a:bodyPr wrap="square" rtlCol="0">
            <a:spAutoFit/>
          </a:bodyPr>
          <a:lstStyle/>
          <a:p>
            <a:r>
              <a:rPr lang="en-US" sz="2800" dirty="0" smtClean="0"/>
              <a:t>Boje/Rosile have vegan diet, electric by photovoltaic, have rain water barrels and do composting. Boje’s blacksmith shop if straw bale; house itself is solar designed</a:t>
            </a:r>
            <a:endParaRPr lang="en-US" sz="2800" dirty="0"/>
          </a:p>
        </p:txBody>
      </p:sp>
    </p:spTree>
    <p:extLst>
      <p:ext uri="{BB962C8B-B14F-4D97-AF65-F5344CB8AC3E}">
        <p14:creationId xmlns:p14="http://schemas.microsoft.com/office/powerpoint/2010/main" val="24243065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3868</TotalTime>
  <Words>2707</Words>
  <Application>Microsoft Macintosh PowerPoint</Application>
  <PresentationFormat>On-screen Show (4:3)</PresentationFormat>
  <Paragraphs>147</Paragraphs>
  <Slides>43</Slides>
  <Notes>7</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True Storytelling of Peak Water in New Mexico</vt:lpstr>
      <vt:lpstr>PowerPoint Presentation</vt:lpstr>
      <vt:lpstr>1st True Storytelling Principle: You yourself must be true and prepare the energy and effort for a sustainable future</vt:lpstr>
      <vt:lpstr>What I saw living in Water</vt:lpstr>
      <vt:lpstr>PowerPoint Presentation</vt:lpstr>
      <vt:lpstr>PowerPoint Presentation</vt:lpstr>
      <vt:lpstr>PowerPoint Presentation</vt:lpstr>
      <vt:lpstr>PowerPoint Presentation</vt:lpstr>
      <vt:lpstr>PowerPoint Presentation</vt:lpstr>
      <vt:lpstr>PowerPoint Presentation</vt:lpstr>
      <vt:lpstr>2nd True Storytelling Principles: True storytelling makes spaces respecting the stories already there</vt:lpstr>
      <vt:lpstr>True Storytelling of Mora County</vt:lpstr>
      <vt:lpstr>Rio Grande Compact</vt:lpstr>
      <vt:lpstr>3rd True Storytelling Principle: You must create stories with a clear plot creating direction and help people prioritize</vt:lpstr>
      <vt:lpstr>PowerPoint Presentation</vt:lpstr>
      <vt:lpstr>New Mexico Aquifers Water Levels declining, and water quality deteriorating</vt:lpstr>
      <vt:lpstr>4th True Storytelling Principle: You must have timing</vt:lpstr>
      <vt:lpstr>Las Cruces Aquifers</vt:lpstr>
      <vt:lpstr>A Well In Las Cruces, NM</vt:lpstr>
      <vt:lpstr>Another Well of Las Cruces</vt:lpstr>
      <vt:lpstr>NMSU uses 3 million gallons of water a day, and 1 million is for golf</vt:lpstr>
      <vt:lpstr>Groundwater in Unconfined New Mexican Aquifers Alex Rinehart</vt:lpstr>
      <vt:lpstr>PowerPoint Presentation</vt:lpstr>
      <vt:lpstr>PowerPoint Presentation</vt:lpstr>
      <vt:lpstr>The Copper Threat to New Mexico Groundwater</vt:lpstr>
      <vt:lpstr>New Mexico fight over Manure Water Lagoons</vt:lpstr>
      <vt:lpstr>5th True Storytelling Principle” You must be able to help stories on their way and be open to experiment</vt:lpstr>
      <vt:lpstr>PowerPoint Presentation</vt:lpstr>
      <vt:lpstr>I participating in #5 Principle – Helping a School of sustainability along the way, experimenting</vt:lpstr>
      <vt:lpstr>PowerPoint Presentation</vt:lpstr>
      <vt:lpstr>6th Principle: You must consider staging including scenography and artifacts</vt:lpstr>
      <vt:lpstr>Kolding Denmark’s Popup of 17 UN Sustainable Development Goals  August 25-26 2018</vt:lpstr>
      <vt:lpstr>7th Principle: You must reflect on the stories and how they create value</vt:lpstr>
      <vt:lpstr>PowerPoint Presentation</vt:lpstr>
      <vt:lpstr>The Materialism of Coca Cola &amp; Peak Water Crisis</vt:lpstr>
      <vt:lpstr>PowerPoint Presentation</vt:lpstr>
      <vt:lpstr>Presence of Pharmaceutical Compounds in Water, North Central New Mexico Patrick Longmire, Ph.D. </vt:lpstr>
      <vt:lpstr>Along the Texas/New Mexico border, drilling into aquifer water  </vt:lpstr>
      <vt:lpstr>On the US/Mexico Water Border</vt:lpstr>
      <vt:lpstr>PowerPoint Presentation</vt:lpstr>
      <vt:lpstr>PowerPoint Presentation</vt:lpstr>
      <vt:lpstr>PowerPoint Presentation</vt:lpstr>
      <vt:lpstr>PowerPoint Presentation</vt:lpstr>
    </vt:vector>
  </TitlesOfParts>
  <Company>NMSU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Extra slides Boje Oct 8 2018</dc:title>
  <dc:creator>David Boje</dc:creator>
  <cp:lastModifiedBy>David Boje</cp:lastModifiedBy>
  <cp:revision>85</cp:revision>
  <dcterms:created xsi:type="dcterms:W3CDTF">2018-10-08T19:44:00Z</dcterms:created>
  <dcterms:modified xsi:type="dcterms:W3CDTF">2018-10-15T19:54:26Z</dcterms:modified>
</cp:coreProperties>
</file>